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4" r:id="rId4"/>
    <p:sldId id="272" r:id="rId5"/>
    <p:sldId id="269" r:id="rId6"/>
    <p:sldId id="284" r:id="rId7"/>
    <p:sldId id="285" r:id="rId8"/>
    <p:sldId id="301" r:id="rId9"/>
    <p:sldId id="274" r:id="rId10"/>
    <p:sldId id="276" r:id="rId11"/>
    <p:sldId id="277" r:id="rId12"/>
    <p:sldId id="278" r:id="rId13"/>
    <p:sldId id="279" r:id="rId14"/>
    <p:sldId id="280" r:id="rId15"/>
    <p:sldId id="281" r:id="rId16"/>
    <p:sldId id="283" r:id="rId17"/>
    <p:sldId id="262" r:id="rId18"/>
    <p:sldId id="273" r:id="rId19"/>
    <p:sldId id="257" r:id="rId20"/>
    <p:sldId id="282" r:id="rId21"/>
    <p:sldId id="258" r:id="rId22"/>
    <p:sldId id="286" r:id="rId23"/>
    <p:sldId id="287" r:id="rId24"/>
    <p:sldId id="300" r:id="rId25"/>
    <p:sldId id="289" r:id="rId26"/>
    <p:sldId id="290" r:id="rId27"/>
    <p:sldId id="291" r:id="rId28"/>
    <p:sldId id="293" r:id="rId29"/>
    <p:sldId id="294" r:id="rId30"/>
    <p:sldId id="292" r:id="rId31"/>
    <p:sldId id="295" r:id="rId32"/>
    <p:sldId id="296" r:id="rId33"/>
    <p:sldId id="297" r:id="rId34"/>
    <p:sldId id="298" r:id="rId35"/>
    <p:sldId id="266" r:id="rId36"/>
    <p:sldId id="299" r:id="rId37"/>
    <p:sldId id="263" r:id="rId38"/>
    <p:sldId id="267" r:id="rId39"/>
    <p:sldId id="302" r:id="rId40"/>
    <p:sldId id="303" r:id="rId41"/>
    <p:sldId id="304" r:id="rId42"/>
    <p:sldId id="271" r:id="rId4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CC"/>
    <a:srgbClr val="D60093"/>
    <a:srgbClr val="FF7C80"/>
    <a:srgbClr val="FF5050"/>
    <a:srgbClr val="EC44A4"/>
    <a:srgbClr val="9933FF"/>
    <a:srgbClr val="A98798"/>
    <a:srgbClr val="99CCFF"/>
    <a:srgbClr val="D957C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DA0608B-D006-4850-BCFA-00858C266C5C}" type="doc">
      <dgm:prSet loTypeId="urn:microsoft.com/office/officeart/2005/8/layout/arrow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E0FF1383-5A64-4491-AA7D-3D40913AFA36}">
      <dgm:prSet phldrT="[Texto]"/>
      <dgm:spPr>
        <a:solidFill>
          <a:srgbClr val="002060"/>
        </a:solidFill>
      </dgm:spPr>
      <dgm:t>
        <a:bodyPr/>
        <a:lstStyle/>
        <a:p>
          <a:r>
            <a:rPr lang="es-ES" b="1" dirty="0" smtClean="0">
              <a:solidFill>
                <a:schemeClr val="bg1"/>
              </a:solidFill>
            </a:rPr>
            <a:t>Academia Médica </a:t>
          </a:r>
        </a:p>
        <a:p>
          <a:r>
            <a:rPr lang="es-ES" dirty="0" smtClean="0">
              <a:solidFill>
                <a:srgbClr val="FFFF00"/>
              </a:solidFill>
            </a:rPr>
            <a:t>Formadora del recurso humano integral </a:t>
          </a:r>
          <a:endParaRPr lang="es-ES" dirty="0">
            <a:solidFill>
              <a:srgbClr val="FFFF00"/>
            </a:solidFill>
          </a:endParaRPr>
        </a:p>
      </dgm:t>
    </dgm:pt>
    <dgm:pt modelId="{3A959164-D9C1-4DD2-B0A5-91A48FC12AC9}" type="parTrans" cxnId="{64A7F6EE-B724-48E1-9596-F0729650697C}">
      <dgm:prSet/>
      <dgm:spPr/>
      <dgm:t>
        <a:bodyPr/>
        <a:lstStyle/>
        <a:p>
          <a:endParaRPr lang="es-ES"/>
        </a:p>
      </dgm:t>
    </dgm:pt>
    <dgm:pt modelId="{1CB836F7-52FE-4DC8-819E-D89062FC67AE}" type="sibTrans" cxnId="{64A7F6EE-B724-48E1-9596-F0729650697C}">
      <dgm:prSet/>
      <dgm:spPr/>
      <dgm:t>
        <a:bodyPr/>
        <a:lstStyle/>
        <a:p>
          <a:endParaRPr lang="es-ES"/>
        </a:p>
      </dgm:t>
    </dgm:pt>
    <dgm:pt modelId="{FB6018F8-9623-4BAC-9FC8-B6B1AFDF561F}">
      <dgm:prSet phldrT="[Texto]"/>
      <dgm:spPr>
        <a:solidFill>
          <a:srgbClr val="FF0000"/>
        </a:solidFill>
      </dgm:spPr>
      <dgm:t>
        <a:bodyPr/>
        <a:lstStyle/>
        <a:p>
          <a:r>
            <a:rPr lang="es-ES" b="1" dirty="0" smtClean="0">
              <a:solidFill>
                <a:schemeClr val="bg1"/>
              </a:solidFill>
            </a:rPr>
            <a:t>INTELIGENCIA EMOCIONAL </a:t>
          </a:r>
        </a:p>
        <a:p>
          <a:r>
            <a:rPr lang="es-ES" dirty="0" smtClean="0">
              <a:solidFill>
                <a:srgbClr val="99CCFF"/>
              </a:solidFill>
            </a:rPr>
            <a:t>Profesionales de la Salud</a:t>
          </a:r>
          <a:endParaRPr lang="es-ES" dirty="0">
            <a:solidFill>
              <a:srgbClr val="99CCFF"/>
            </a:solidFill>
          </a:endParaRPr>
        </a:p>
      </dgm:t>
    </dgm:pt>
    <dgm:pt modelId="{7BF33F83-2817-406B-BC6B-DE5F73C5F653}" type="parTrans" cxnId="{EED347B2-B877-4023-A162-1B017A63A11E}">
      <dgm:prSet/>
      <dgm:spPr/>
      <dgm:t>
        <a:bodyPr/>
        <a:lstStyle/>
        <a:p>
          <a:endParaRPr lang="es-ES"/>
        </a:p>
      </dgm:t>
    </dgm:pt>
    <dgm:pt modelId="{2F19E03F-9C41-47DE-AE54-124A4A94A7AA}" type="sibTrans" cxnId="{EED347B2-B877-4023-A162-1B017A63A11E}">
      <dgm:prSet/>
      <dgm:spPr/>
      <dgm:t>
        <a:bodyPr/>
        <a:lstStyle/>
        <a:p>
          <a:endParaRPr lang="es-ES"/>
        </a:p>
      </dgm:t>
    </dgm:pt>
    <dgm:pt modelId="{E2E6FF1D-6434-4FAC-99DA-0BD5324DCAFD}" type="pres">
      <dgm:prSet presAssocID="{4DA0608B-D006-4850-BCFA-00858C266C5C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C876ACCF-1513-49F4-8CBB-0A288358FFD2}" type="pres">
      <dgm:prSet presAssocID="{E0FF1383-5A64-4491-AA7D-3D40913AFA36}" presName="arrow" presStyleLbl="node1" presStyleIdx="0" presStyleCnt="2" custRadScaleRad="116284" custRadScaleInc="-38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34149D97-16B7-4E34-A67F-2D680C74617B}" type="pres">
      <dgm:prSet presAssocID="{FB6018F8-9623-4BAC-9FC8-B6B1AFDF561F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EED347B2-B877-4023-A162-1B017A63A11E}" srcId="{4DA0608B-D006-4850-BCFA-00858C266C5C}" destId="{FB6018F8-9623-4BAC-9FC8-B6B1AFDF561F}" srcOrd="1" destOrd="0" parTransId="{7BF33F83-2817-406B-BC6B-DE5F73C5F653}" sibTransId="{2F19E03F-9C41-47DE-AE54-124A4A94A7AA}"/>
    <dgm:cxn modelId="{73417446-4D2C-4F8E-A114-8B6921FE19A8}" type="presOf" srcId="{FB6018F8-9623-4BAC-9FC8-B6B1AFDF561F}" destId="{34149D97-16B7-4E34-A67F-2D680C74617B}" srcOrd="0" destOrd="0" presId="urn:microsoft.com/office/officeart/2005/8/layout/arrow5"/>
    <dgm:cxn modelId="{FF3B658F-F755-4790-88E3-22617EF90E08}" type="presOf" srcId="{E0FF1383-5A64-4491-AA7D-3D40913AFA36}" destId="{C876ACCF-1513-49F4-8CBB-0A288358FFD2}" srcOrd="0" destOrd="0" presId="urn:microsoft.com/office/officeart/2005/8/layout/arrow5"/>
    <dgm:cxn modelId="{B0740915-F911-48BB-B2F9-CDC457DBF001}" type="presOf" srcId="{4DA0608B-D006-4850-BCFA-00858C266C5C}" destId="{E2E6FF1D-6434-4FAC-99DA-0BD5324DCAFD}" srcOrd="0" destOrd="0" presId="urn:microsoft.com/office/officeart/2005/8/layout/arrow5"/>
    <dgm:cxn modelId="{64A7F6EE-B724-48E1-9596-F0729650697C}" srcId="{4DA0608B-D006-4850-BCFA-00858C266C5C}" destId="{E0FF1383-5A64-4491-AA7D-3D40913AFA36}" srcOrd="0" destOrd="0" parTransId="{3A959164-D9C1-4DD2-B0A5-91A48FC12AC9}" sibTransId="{1CB836F7-52FE-4DC8-819E-D89062FC67AE}"/>
    <dgm:cxn modelId="{81B80526-E78E-4FFE-9909-4AB8784B83A9}" type="presParOf" srcId="{E2E6FF1D-6434-4FAC-99DA-0BD5324DCAFD}" destId="{C876ACCF-1513-49F4-8CBB-0A288358FFD2}" srcOrd="0" destOrd="0" presId="urn:microsoft.com/office/officeart/2005/8/layout/arrow5"/>
    <dgm:cxn modelId="{5CFB303E-966F-4915-B6F2-25FD8314F2B3}" type="presParOf" srcId="{E2E6FF1D-6434-4FAC-99DA-0BD5324DCAFD}" destId="{34149D97-16B7-4E34-A67F-2D680C74617B}" srcOrd="1" destOrd="0" presId="urn:microsoft.com/office/officeart/2005/8/layout/arrow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76ACCF-1513-49F4-8CBB-0A288358FFD2}">
      <dsp:nvSpPr>
        <dsp:cNvPr id="0" name=""/>
        <dsp:cNvSpPr/>
      </dsp:nvSpPr>
      <dsp:spPr>
        <a:xfrm rot="16200000">
          <a:off x="0" y="5583"/>
          <a:ext cx="5348978" cy="5348978"/>
        </a:xfrm>
        <a:prstGeom prst="downArrow">
          <a:avLst>
            <a:gd name="adj1" fmla="val 50000"/>
            <a:gd name="adj2" fmla="val 35000"/>
          </a:avLst>
        </a:prstGeom>
        <a:solidFill>
          <a:srgbClr val="00206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b="1" kern="1200" dirty="0" smtClean="0">
              <a:solidFill>
                <a:schemeClr val="bg1"/>
              </a:solidFill>
            </a:rPr>
            <a:t>Academia Médica </a:t>
          </a:r>
        </a:p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kern="1200" dirty="0" smtClean="0">
              <a:solidFill>
                <a:srgbClr val="FFFF00"/>
              </a:solidFill>
            </a:rPr>
            <a:t>Formadora del recurso humano integral </a:t>
          </a:r>
          <a:endParaRPr lang="es-ES" sz="3500" kern="1200" dirty="0">
            <a:solidFill>
              <a:srgbClr val="FFFF00"/>
            </a:solidFill>
          </a:endParaRPr>
        </a:p>
      </dsp:txBody>
      <dsp:txXfrm rot="5400000">
        <a:off x="0" y="1342827"/>
        <a:ext cx="4412907" cy="2674489"/>
      </dsp:txXfrm>
    </dsp:sp>
    <dsp:sp modelId="{34149D97-16B7-4E34-A67F-2D680C74617B}">
      <dsp:nvSpPr>
        <dsp:cNvPr id="0" name=""/>
        <dsp:cNvSpPr/>
      </dsp:nvSpPr>
      <dsp:spPr>
        <a:xfrm rot="5400000">
          <a:off x="6340554" y="2791"/>
          <a:ext cx="5348978" cy="5348978"/>
        </a:xfrm>
        <a:prstGeom prst="downArrow">
          <a:avLst>
            <a:gd name="adj1" fmla="val 50000"/>
            <a:gd name="adj2" fmla="val 35000"/>
          </a:avLst>
        </a:prstGeom>
        <a:solidFill>
          <a:srgbClr val="FF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8920" tIns="248920" rIns="248920" bIns="24892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b="1" kern="1200" dirty="0" smtClean="0">
              <a:solidFill>
                <a:schemeClr val="bg1"/>
              </a:solidFill>
            </a:rPr>
            <a:t>INTELIGENCIA EMOCIONAL </a:t>
          </a:r>
        </a:p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500" kern="1200" dirty="0" smtClean="0">
              <a:solidFill>
                <a:srgbClr val="99CCFF"/>
              </a:solidFill>
            </a:rPr>
            <a:t>Profesionales de la Salud</a:t>
          </a:r>
          <a:endParaRPr lang="es-ES" sz="3500" kern="1200" dirty="0">
            <a:solidFill>
              <a:srgbClr val="99CCFF"/>
            </a:solidFill>
          </a:endParaRPr>
        </a:p>
      </dsp:txBody>
      <dsp:txXfrm rot="-5400000">
        <a:off x="7276625" y="1340036"/>
        <a:ext cx="4412907" cy="267448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5">
  <dgm:title val=""/>
  <dgm:desc val=""/>
  <dgm:catLst>
    <dgm:cat type="relationship" pri="6000"/>
    <dgm:cat type="process" pri="31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lte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0.1"/>
          <dgm:constr type="sibSp" refType="h" op="lte" fact="0.1"/>
          <dgm:constr type="diam" refType="w" refFor="ch" refPtType="node" op="equ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2"/>
          <dgm:constr type="sibSp" refType="h" op="lte" fact="0.1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3" axis="ch" ptType="node" func="cnt" op="equ" val="7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if name="Name14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/>
          <dgm:constr type="sibSp" refType="h" op="lte" fact="0.1"/>
        </dgm:constrLst>
      </dgm:if>
      <dgm:if name="Name15" axis="ch" ptType="node" func="cnt" op="gte" val="9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1"/>
          <dgm:constr type="sibSp" refType="h" op="lte" fact="0.1"/>
        </dgm:constrLst>
      </dgm:if>
      <dgm:else name="Name16">
        <dgm:constrLst>
          <dgm:constr type="primFontSz" for="ch" ptType="node" op="equ" val="65"/>
          <dgm:constr type="w" for="ch" ptType="node" refType="w"/>
          <dgm:constr type="h" for="ch" ptType="node" refType="w" refFor="ch" refPtType="node" op="equ"/>
          <dgm:constr type="sibSp" refType="w" refFor="ch" refPtType="node" fact="-0.35"/>
        </dgm:constrLst>
      </dgm:else>
    </dgm:choose>
    <dgm:ruleLst/>
    <dgm:forEach name="Name17" axis="ch" ptType="node">
      <dgm:layoutNode name="arrow">
        <dgm:varLst>
          <dgm:bulletEnabled val="1"/>
        </dgm:varLst>
        <dgm:alg type="tx"/>
        <dgm:shape xmlns:r="http://schemas.openxmlformats.org/officeDocument/2006/relationships" type="down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487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805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4310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6061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08540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892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7407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769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5723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85882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28804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FCB8B-2228-4B0D-A476-0AE325E8EADE}" type="datetimeFigureOut">
              <a:rPr lang="es-MX" smtClean="0"/>
              <a:t>31/08/2023</a:t>
            </a:fld>
            <a:endParaRPr lang="es-MX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03B67E-9613-480E-ACFB-9477C35EC15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50177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orcid.org/0000-0002-7977-998X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sifp.psico.edu.uy/psicobiolog%C3%ADa-de-la-emoci%C3%B3n-lasllamadas-%E2%80%9Cemociones-negativas%E2%80%9D-desde-un-punto-de-vista-adaptativo" TargetMode="External"/><Relationship Id="rId2" Type="http://schemas.openxmlformats.org/officeDocument/2006/relationships/hyperlink" Target="https://doi.org/10.31948/Rev.unimar/unimar38-2-art3" TargetMode="Externa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16/j.riem.2016.11.006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6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52697" y="1384663"/>
            <a:ext cx="10881360" cy="1959428"/>
          </a:xfrm>
        </p:spPr>
        <p:txBody>
          <a:bodyPr>
            <a:normAutofit fontScale="90000"/>
          </a:bodyPr>
          <a:lstStyle/>
          <a:p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/>
            </a:r>
            <a:br>
              <a:rPr lang="es-MX" dirty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dirty="0"/>
              <a:t/>
            </a:r>
            <a:br>
              <a:rPr lang="es-MX" dirty="0"/>
            </a:br>
            <a:r>
              <a:rPr lang="es-MX" dirty="0" smtClean="0"/>
              <a:t/>
            </a:r>
            <a:br>
              <a:rPr lang="es-MX" dirty="0" smtClean="0"/>
            </a:br>
            <a:r>
              <a:rPr lang="es-MX" sz="4000" b="1" dirty="0" smtClean="0">
                <a:latin typeface="Arial Black" panose="020B0A04020102020204" pitchFamily="34" charset="0"/>
              </a:rPr>
              <a:t>LA INTELIGENCIA EMOCIONAL EN LOS PROFESIONALES DE LA SALUD, UN RETO PARA LA FORMACIÓN ACADÉMICA</a:t>
            </a:r>
            <a:endParaRPr lang="es-MX" dirty="0">
              <a:latin typeface="Arial Black" panose="020B0A040201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613954" y="3602038"/>
            <a:ext cx="10054046" cy="1655762"/>
          </a:xfrm>
        </p:spPr>
        <p:txBody>
          <a:bodyPr>
            <a:normAutofit fontScale="25000" lnSpcReduction="20000"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PE" sz="5500" b="1" dirty="0" smtClean="0">
              <a:solidFill>
                <a:prstClr val="black"/>
              </a:solidFill>
              <a:latin typeface="Arial Narrow" panose="020B060602020203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s-PE" sz="9600" b="1" dirty="0" err="1" smtClean="0">
                <a:solidFill>
                  <a:prstClr val="black"/>
                </a:solidFill>
                <a:latin typeface="Arial Black" panose="020B0A04020102020204" pitchFamily="34" charset="0"/>
              </a:rPr>
              <a:t>DrC</a:t>
            </a:r>
            <a:r>
              <a:rPr lang="es-PE" sz="9600" b="1" dirty="0" smtClean="0">
                <a:solidFill>
                  <a:prstClr val="black"/>
                </a:solidFill>
                <a:latin typeface="Arial Black" panose="020B0A04020102020204" pitchFamily="34" charset="0"/>
              </a:rPr>
              <a:t>. Olga Aida Alfonso Pérez</a:t>
            </a: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PE" sz="9600" b="1" dirty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r>
              <a:rPr lang="es-PE" sz="9600" b="1" dirty="0" smtClean="0">
                <a:solidFill>
                  <a:prstClr val="black"/>
                </a:solidFill>
                <a:latin typeface="Arial Black" panose="020B0A04020102020204" pitchFamily="34" charset="0"/>
              </a:rPr>
              <a:t>Id</a:t>
            </a:r>
            <a:r>
              <a:rPr lang="es-PE" sz="9600" b="1" dirty="0">
                <a:solidFill>
                  <a:prstClr val="black"/>
                </a:solidFill>
                <a:latin typeface="Arial Black" panose="020B0A04020102020204" pitchFamily="34" charset="0"/>
              </a:rPr>
              <a:t>. </a:t>
            </a:r>
            <a:r>
              <a:rPr lang="es-PE" sz="9600" b="1" dirty="0" err="1">
                <a:solidFill>
                  <a:prstClr val="black"/>
                </a:solidFill>
                <a:latin typeface="Arial Black" panose="020B0A04020102020204" pitchFamily="34" charset="0"/>
              </a:rPr>
              <a:t>Orcid</a:t>
            </a:r>
            <a:r>
              <a:rPr lang="es-PE" sz="9600" b="1" dirty="0">
                <a:solidFill>
                  <a:prstClr val="black"/>
                </a:solidFill>
                <a:latin typeface="Arial Black" panose="020B0A04020102020204" pitchFamily="34" charset="0"/>
              </a:rPr>
              <a:t>: </a:t>
            </a:r>
            <a:r>
              <a:rPr lang="es-ES" sz="9600" baseline="30000" dirty="0">
                <a:solidFill>
                  <a:srgbClr val="000000"/>
                </a:solidFill>
                <a:latin typeface="Arial Black" panose="020B0A04020102020204" pitchFamily="34" charset="0"/>
                <a:ea typeface="Calibri" panose="020F0502020204030204" pitchFamily="34" charset="0"/>
              </a:rPr>
              <a:t> </a:t>
            </a:r>
            <a:r>
              <a:rPr lang="es-ES" sz="9600" u="sng" dirty="0">
                <a:solidFill>
                  <a:prstClr val="black"/>
                </a:solidFill>
                <a:latin typeface="Arial Black" panose="020B0A04020102020204" pitchFamily="34" charset="0"/>
                <a:ea typeface="Calibri" panose="020F0502020204030204" pitchFamily="34" charset="0"/>
                <a:hlinkClick r:id="rId2"/>
              </a:rPr>
              <a:t>http://orcid.org/0000-0002-7977-998X</a:t>
            </a:r>
            <a:r>
              <a:rPr lang="es-ES" sz="9600" dirty="0">
                <a:solidFill>
                  <a:prstClr val="black"/>
                </a:solidFill>
                <a:latin typeface="Arial Black" panose="020B0A04020102020204" pitchFamily="34" charset="0"/>
              </a:rPr>
              <a:t> </a:t>
            </a:r>
            <a:endParaRPr lang="es-ES" sz="9600" dirty="0" smtClean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ES" sz="5500" dirty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ES" sz="5500" dirty="0" smtClean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ES" sz="5500" dirty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ES" sz="5500" dirty="0" smtClean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 algn="l">
              <a:lnSpc>
                <a:spcPct val="100000"/>
              </a:lnSpc>
              <a:spcBef>
                <a:spcPts val="0"/>
              </a:spcBef>
              <a:defRPr/>
            </a:pPr>
            <a:endParaRPr lang="es-ES" sz="5500" dirty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pPr lvl="0"/>
            <a:endParaRPr lang="es-ES_tradnl" sz="5500" b="1" dirty="0" smtClean="0">
              <a:solidFill>
                <a:srgbClr val="002060"/>
              </a:solidFill>
            </a:endParaRPr>
          </a:p>
          <a:p>
            <a:pPr lvl="0"/>
            <a:endParaRPr lang="es-ES_tradnl" sz="5500" b="1" dirty="0">
              <a:solidFill>
                <a:srgbClr val="002060"/>
              </a:solidFill>
            </a:endParaRPr>
          </a:p>
          <a:p>
            <a:pPr lvl="0"/>
            <a:endParaRPr lang="es-ES_tradnl" sz="5500" b="1" dirty="0" smtClean="0">
              <a:solidFill>
                <a:srgbClr val="002060"/>
              </a:solidFill>
            </a:endParaRPr>
          </a:p>
          <a:p>
            <a:pPr lvl="0"/>
            <a:r>
              <a:rPr lang="es-ES_tradnl" sz="9600" b="1" dirty="0" smtClean="0">
                <a:solidFill>
                  <a:srgbClr val="002060"/>
                </a:solidFill>
              </a:rPr>
              <a:t>2023</a:t>
            </a:r>
            <a:endParaRPr lang="es-ES_tradnl" sz="9600" b="1" dirty="0">
              <a:solidFill>
                <a:srgbClr val="002060"/>
              </a:solidFill>
            </a:endParaRPr>
          </a:p>
          <a:p>
            <a:pPr lvl="0">
              <a:lnSpc>
                <a:spcPct val="100000"/>
              </a:lnSpc>
              <a:spcBef>
                <a:spcPts val="0"/>
              </a:spcBef>
              <a:defRPr/>
            </a:pPr>
            <a:endParaRPr lang="es-ES" sz="1600" dirty="0">
              <a:solidFill>
                <a:prstClr val="black"/>
              </a:solidFill>
              <a:latin typeface="Arial Black" panose="020B0A04020102020204" pitchFamily="34" charset="0"/>
            </a:endParaRPr>
          </a:p>
          <a:p>
            <a:endParaRPr lang="es-MX" dirty="0"/>
          </a:p>
        </p:txBody>
      </p:sp>
      <p:pic>
        <p:nvPicPr>
          <p:cNvPr id="4" name="Imagen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0277" y="256858"/>
            <a:ext cx="5591810" cy="86550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911411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0445" y="156119"/>
            <a:ext cx="11665131" cy="1110977"/>
          </a:xfrm>
        </p:spPr>
        <p:txBody>
          <a:bodyPr/>
          <a:lstStyle/>
          <a:p>
            <a:r>
              <a:rPr lang="es-MX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Antecedentes históricos de la I.E</a:t>
            </a:r>
            <a:endParaRPr lang="es-MX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878851"/>
              </p:ext>
            </p:extLst>
          </p:nvPr>
        </p:nvGraphicFramePr>
        <p:xfrm>
          <a:off x="300445" y="1580605"/>
          <a:ext cx="11534503" cy="5042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3218">
                  <a:extLst>
                    <a:ext uri="{9D8B030D-6E8A-4147-A177-3AD203B41FA5}">
                      <a16:colId xmlns:a16="http://schemas.microsoft.com/office/drawing/2014/main" val="3130072312"/>
                    </a:ext>
                  </a:extLst>
                </a:gridCol>
                <a:gridCol w="3758433">
                  <a:extLst>
                    <a:ext uri="{9D8B030D-6E8A-4147-A177-3AD203B41FA5}">
                      <a16:colId xmlns:a16="http://schemas.microsoft.com/office/drawing/2014/main" val="1572175090"/>
                    </a:ext>
                  </a:extLst>
                </a:gridCol>
                <a:gridCol w="5932852">
                  <a:extLst>
                    <a:ext uri="{9D8B030D-6E8A-4147-A177-3AD203B41FA5}">
                      <a16:colId xmlns:a16="http://schemas.microsoft.com/office/drawing/2014/main" val="858844405"/>
                    </a:ext>
                  </a:extLst>
                </a:gridCol>
              </a:tblGrid>
              <a:tr h="1029323"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AÑO</a:t>
                      </a:r>
                      <a:endParaRPr lang="es-MX" sz="24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rgbClr val="002060"/>
                          </a:solidFill>
                        </a:rPr>
                        <a:t>AUTORES</a:t>
                      </a:r>
                      <a:endParaRPr lang="es-MX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rgbClr val="002060"/>
                          </a:solidFill>
                        </a:rPr>
                        <a:t>PRINCIPALES</a:t>
                      </a:r>
                      <a:r>
                        <a:rPr lang="es-MX" sz="2400" baseline="0" dirty="0" smtClean="0">
                          <a:solidFill>
                            <a:srgbClr val="002060"/>
                          </a:solidFill>
                        </a:rPr>
                        <a:t> APORTES</a:t>
                      </a:r>
                      <a:endParaRPr lang="es-MX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214330"/>
                  </a:ext>
                </a:extLst>
              </a:tr>
              <a:tr h="1200877">
                <a:tc>
                  <a:txBody>
                    <a:bodyPr/>
                    <a:lstStyle/>
                    <a:p>
                      <a:r>
                        <a:rPr lang="es-MX" sz="20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1985</a:t>
                      </a:r>
                      <a:endParaRPr lang="es-MX" sz="20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FreeSerif-Identity-H"/>
                          <a:ea typeface="+mn-ea"/>
                          <a:cs typeface="+mn-cs"/>
                        </a:rPr>
                        <a:t>Wayne </a:t>
                      </a:r>
                      <a:r>
                        <a:rPr kumimoji="0" lang="es-MX" sz="2000" b="1" i="0" u="none" strike="noStrike" kern="120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FreeSerif-Identity-H"/>
                          <a:ea typeface="+mn-ea"/>
                          <a:cs typeface="+mn-cs"/>
                        </a:rPr>
                        <a:t>Payne</a:t>
                      </a:r>
                      <a:endParaRPr kumimoji="0" lang="es-MX" sz="20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l"/>
                      <a:endParaRPr lang="es-MX" sz="20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2000" b="1" i="0" u="none" strike="noStrike" baseline="0" dirty="0" smtClean="0">
                          <a:solidFill>
                            <a:srgbClr val="C00000"/>
                          </a:solidFill>
                          <a:latin typeface="FreeSerif-Identity-H"/>
                        </a:rPr>
                        <a:t>Tesis doctoral</a:t>
                      </a:r>
                    </a:p>
                    <a:p>
                      <a:pPr algn="l"/>
                      <a:r>
                        <a:rPr lang="es-MX" sz="2000" b="1" i="1" u="none" strike="noStrike" baseline="0" dirty="0" smtClean="0">
                          <a:solidFill>
                            <a:srgbClr val="C00000"/>
                          </a:solidFill>
                          <a:latin typeface="FreeSerifItalic-Identity-H"/>
                        </a:rPr>
                        <a:t>Un estudio de las emociones: el desarrollo de la inteligencia emocional</a:t>
                      </a:r>
                      <a:endParaRPr lang="es-MX" sz="20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126712"/>
                  </a:ext>
                </a:extLst>
              </a:tr>
              <a:tr h="14826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s-MX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rgbClr val="002060"/>
                          </a:solidFill>
                          <a:effectLst/>
                          <a:uLnTx/>
                          <a:uFillTx/>
                          <a:latin typeface="FreeSerif-Identity-H"/>
                          <a:ea typeface="+mn-ea"/>
                          <a:cs typeface="+mn-cs"/>
                        </a:rPr>
                        <a:t>1989</a:t>
                      </a:r>
                      <a:endParaRPr kumimoji="0" lang="es-MX" sz="20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srgbClr val="002060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s-MX" dirty="0"/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0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Stanley Greenspan</a:t>
                      </a:r>
                    </a:p>
                    <a:p>
                      <a:r>
                        <a:rPr lang="es-MX" sz="20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Peter </a:t>
                      </a:r>
                      <a:r>
                        <a:rPr lang="es-MX" sz="2000" b="1" i="0" u="none" strike="noStrike" baseline="0" dirty="0" err="1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Salovey</a:t>
                      </a:r>
                      <a:endParaRPr lang="es-MX" sz="2000" b="1" i="0" u="none" strike="noStrike" baseline="0" dirty="0" smtClean="0">
                        <a:solidFill>
                          <a:srgbClr val="002060"/>
                        </a:solidFill>
                        <a:latin typeface="FreeSerif-Identity-H"/>
                      </a:endParaRPr>
                    </a:p>
                    <a:p>
                      <a:r>
                        <a:rPr lang="es-MX" sz="20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John D. Mayer</a:t>
                      </a:r>
                      <a:endParaRPr lang="es-MX" sz="20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2000" b="1" i="0" u="none" strike="noStrike" baseline="0" dirty="0" smtClean="0">
                          <a:solidFill>
                            <a:srgbClr val="C00000"/>
                          </a:solidFill>
                          <a:latin typeface="FreeSerif-Identity-H"/>
                        </a:rPr>
                        <a:t>Proponen modelos de inteligencia emocional</a:t>
                      </a:r>
                      <a:endParaRPr lang="es-MX" sz="20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18495"/>
                  </a:ext>
                </a:extLst>
              </a:tr>
              <a:tr h="1329457">
                <a:tc>
                  <a:txBody>
                    <a:bodyPr/>
                    <a:lstStyle/>
                    <a:p>
                      <a:r>
                        <a:rPr lang="es-MX" sz="2400" b="1" i="0" u="none" strike="noStrike" baseline="0" dirty="0" smtClean="0">
                          <a:solidFill>
                            <a:srgbClr val="C00000"/>
                          </a:solidFill>
                          <a:latin typeface="FreeSerif-Identity-H"/>
                        </a:rPr>
                        <a:t>1995</a:t>
                      </a:r>
                      <a:endParaRPr lang="es-MX" sz="24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400" b="1" i="0" u="none" strike="noStrike" baseline="0" dirty="0" smtClean="0">
                          <a:solidFill>
                            <a:srgbClr val="C00000"/>
                          </a:solidFill>
                          <a:latin typeface="FreeSerif-Identity-H"/>
                        </a:rPr>
                        <a:t>Daniel Goleman</a:t>
                      </a:r>
                      <a:endParaRPr lang="es-MX" sz="2400" b="1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400" b="1" i="1" u="none" strike="noStrike" baseline="0" dirty="0" smtClean="0">
                          <a:solidFill>
                            <a:srgbClr val="C00000"/>
                          </a:solidFill>
                          <a:latin typeface="FreeSerifItalic-Identity-H"/>
                        </a:rPr>
                        <a:t>Publica libro ”Inteligencia emocional”</a:t>
                      </a:r>
                      <a:endParaRPr lang="es-MX" sz="2400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341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1152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56755" y="365125"/>
            <a:ext cx="11821886" cy="980349"/>
          </a:xfrm>
        </p:spPr>
        <p:txBody>
          <a:bodyPr>
            <a:noAutofit/>
          </a:bodyPr>
          <a:lstStyle/>
          <a:p>
            <a:r>
              <a:rPr lang="es-MX" sz="3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Elementos teóricos sobre la “inteligencia” y la “inteligencia emocional”</a:t>
            </a:r>
            <a:endParaRPr lang="es-MX" sz="36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6755" y="1658983"/>
            <a:ext cx="11573692" cy="4794068"/>
          </a:xfrm>
        </p:spPr>
        <p:txBody>
          <a:bodyPr>
            <a:normAutofit fontScale="25000" lnSpcReduction="20000"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MX" sz="9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interés por el intelecto humano (utilizado como sinónimo de inteligencia) se remonta a los primeros escritores babilonios, los últimos filósofos griegos y hombres cultos de toda la </a:t>
            </a:r>
            <a:r>
              <a:rPr lang="es-MX" sz="9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historia.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MX" sz="9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Broca (1824-1880) en sus investigaciones ya trataba de medir el cráneo humano y sus </a:t>
            </a:r>
            <a:r>
              <a:rPr lang="es-MX" sz="9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características.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MX" sz="9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Galton (1822-1911), bajo la influencia de Darwin investigó sobre los </a:t>
            </a:r>
            <a:r>
              <a:rPr lang="es-MX" sz="96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genios.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MX" sz="9600" b="1" dirty="0" err="1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Binet</a:t>
            </a:r>
            <a:r>
              <a:rPr lang="es-MX" sz="9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(1857-1911) </a:t>
            </a:r>
            <a:r>
              <a:rPr lang="es-MX" sz="9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9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habla de la medición de la inteligencia y elabora el primer test de inteligencia (1905</a:t>
            </a:r>
            <a:r>
              <a:rPr lang="es-MX" sz="96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MX" sz="9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 introduce el término de coeficiente intelectual (CI) que va a tener gran aceptación por parte de la comunidad científica (</a:t>
            </a:r>
            <a:r>
              <a:rPr lang="es-MX" sz="9600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Stern</a:t>
            </a:r>
            <a:r>
              <a:rPr lang="es-MX" sz="96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1912). </a:t>
            </a:r>
          </a:p>
          <a:p>
            <a:endParaRPr lang="es-MX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MX" sz="7200" dirty="0"/>
              <a:t>Iglesias </a:t>
            </a:r>
            <a:r>
              <a:rPr lang="es-MX" sz="7200" dirty="0" err="1"/>
              <a:t>Cortizas</a:t>
            </a:r>
            <a:r>
              <a:rPr lang="es-MX" sz="7200" dirty="0"/>
              <a:t> Mª J. , </a:t>
            </a:r>
            <a:r>
              <a:rPr lang="es-MX" sz="7200" dirty="0" err="1"/>
              <a:t>Couce</a:t>
            </a:r>
            <a:r>
              <a:rPr lang="es-MX" sz="7200" dirty="0"/>
              <a:t> Iglesias A. , </a:t>
            </a:r>
            <a:r>
              <a:rPr lang="es-MX" sz="7200" dirty="0" err="1"/>
              <a:t>Bisquerra</a:t>
            </a:r>
            <a:r>
              <a:rPr lang="es-MX" sz="7200" dirty="0"/>
              <a:t> </a:t>
            </a:r>
            <a:r>
              <a:rPr lang="es-MX" sz="7200" dirty="0" err="1"/>
              <a:t>Alzina</a:t>
            </a:r>
            <a:r>
              <a:rPr lang="es-MX" sz="7200" dirty="0"/>
              <a:t> R. , </a:t>
            </a:r>
            <a:r>
              <a:rPr lang="es-MX" sz="7200" dirty="0" err="1"/>
              <a:t>Hué</a:t>
            </a:r>
            <a:r>
              <a:rPr lang="es-MX" sz="7200" dirty="0"/>
              <a:t> García C. (2004). El reto de la educación emocional. A Coruña. </a:t>
            </a:r>
            <a:r>
              <a:rPr lang="es-MX" sz="7200" dirty="0" smtClean="0"/>
              <a:t>Universidades de </a:t>
            </a:r>
            <a:r>
              <a:rPr lang="es-MX" sz="7200" dirty="0"/>
              <a:t>Coruña</a:t>
            </a:r>
            <a:r>
              <a:rPr lang="es-MX" sz="8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79949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48193" y="247559"/>
            <a:ext cx="11207933" cy="1325563"/>
          </a:xfrm>
        </p:spPr>
        <p:txBody>
          <a:bodyPr>
            <a:normAutofit/>
          </a:bodyPr>
          <a:lstStyle/>
          <a:p>
            <a:r>
              <a:rPr lang="es-MX" sz="32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Algunas teorías </a:t>
            </a:r>
            <a:r>
              <a:rPr lang="es-MX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 han tratado de definir </a:t>
            </a:r>
            <a:r>
              <a:rPr lang="es-MX" sz="32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  <a:r>
              <a:rPr lang="es-MX" sz="32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evaluar la </a:t>
            </a:r>
            <a:r>
              <a:rPr lang="es-MX" sz="32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inteligencia. </a:t>
            </a:r>
            <a:endParaRPr lang="es-MX" sz="3200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48194" y="1573121"/>
            <a:ext cx="11377749" cy="497136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2060"/>
                </a:solidFill>
              </a:rPr>
              <a:t>TEORÍA </a:t>
            </a:r>
            <a:r>
              <a:rPr lang="es-MX" dirty="0" smtClean="0">
                <a:solidFill>
                  <a:srgbClr val="002060"/>
                </a:solidFill>
              </a:rPr>
              <a:t>PSICOMÉTRICA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2060"/>
                </a:solidFill>
              </a:rPr>
              <a:t>TEORÍA </a:t>
            </a:r>
            <a:r>
              <a:rPr lang="es-MX" dirty="0" smtClean="0">
                <a:solidFill>
                  <a:srgbClr val="002060"/>
                </a:solidFill>
              </a:rPr>
              <a:t>FUNCIONALISTA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2060"/>
                </a:solidFill>
              </a:rPr>
              <a:t>TEORÍA GENÉTICA O DEL </a:t>
            </a:r>
            <a:r>
              <a:rPr lang="es-MX" dirty="0" smtClean="0">
                <a:solidFill>
                  <a:srgbClr val="002060"/>
                </a:solidFill>
              </a:rPr>
              <a:t>DESARROLLO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2060"/>
                </a:solidFill>
              </a:rPr>
              <a:t>TEORÍAS </a:t>
            </a:r>
            <a:r>
              <a:rPr lang="es-MX" dirty="0" smtClean="0">
                <a:solidFill>
                  <a:srgbClr val="002060"/>
                </a:solidFill>
              </a:rPr>
              <a:t>ACTUALES: Teoría </a:t>
            </a:r>
            <a:r>
              <a:rPr lang="es-MX" dirty="0" err="1">
                <a:solidFill>
                  <a:srgbClr val="002060"/>
                </a:solidFill>
              </a:rPr>
              <a:t>triárquica</a:t>
            </a:r>
            <a:r>
              <a:rPr lang="es-MX" dirty="0">
                <a:solidFill>
                  <a:srgbClr val="002060"/>
                </a:solidFill>
              </a:rPr>
              <a:t> de </a:t>
            </a:r>
            <a:r>
              <a:rPr lang="es-MX" dirty="0" err="1">
                <a:solidFill>
                  <a:srgbClr val="002060"/>
                </a:solidFill>
              </a:rPr>
              <a:t>Sternberg</a:t>
            </a:r>
            <a:r>
              <a:rPr lang="es-MX" dirty="0">
                <a:solidFill>
                  <a:srgbClr val="002060"/>
                </a:solidFill>
              </a:rPr>
              <a:t> (</a:t>
            </a:r>
            <a:r>
              <a:rPr lang="es-MX" dirty="0" smtClean="0">
                <a:solidFill>
                  <a:srgbClr val="002060"/>
                </a:solidFill>
              </a:rPr>
              <a:t>1991) y Teoría de superdotación </a:t>
            </a:r>
          </a:p>
          <a:p>
            <a:pPr marL="0" indent="0">
              <a:buNone/>
            </a:pPr>
            <a:endParaRPr lang="es-MX" dirty="0" smtClean="0">
              <a:solidFill>
                <a:srgbClr val="002060"/>
              </a:solidFill>
            </a:endParaRPr>
          </a:p>
          <a:p>
            <a:pPr marL="0" indent="0">
              <a:buNone/>
            </a:pPr>
            <a:endParaRPr lang="es-MX" dirty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TEORÍA </a:t>
            </a:r>
            <a:r>
              <a:rPr lang="es-MX" b="1" dirty="0">
                <a:solidFill>
                  <a:srgbClr val="C00000"/>
                </a:solidFill>
              </a:rPr>
              <a:t>DE LAS INTELIGENCIAS </a:t>
            </a:r>
            <a:r>
              <a:rPr lang="es-MX" b="1" dirty="0" smtClean="0">
                <a:solidFill>
                  <a:srgbClr val="C00000"/>
                </a:solidFill>
              </a:rPr>
              <a:t>MÚLTIPLES: </a:t>
            </a:r>
            <a:r>
              <a:rPr lang="es-MX" dirty="0" smtClean="0">
                <a:solidFill>
                  <a:srgbClr val="C00000"/>
                </a:solidFill>
              </a:rPr>
              <a:t>Se determinan varios tipos de inteligencia y dentro de ellas, la inteligencia interpersonal y la inteligencia intrapersonal</a:t>
            </a:r>
            <a:endParaRPr lang="es-MX" dirty="0">
              <a:solidFill>
                <a:srgbClr val="C00000"/>
              </a:solidFill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711234" y="4043906"/>
            <a:ext cx="9472749" cy="8360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Hasta aquí se identifica que en estas teorías, no se tienen </a:t>
            </a:r>
            <a:r>
              <a:rPr lang="es-MX" sz="2000" b="1" dirty="0">
                <a:solidFill>
                  <a:srgbClr val="000000"/>
                </a:solidFill>
                <a:latin typeface="Times New Roman" panose="02020603050405020304" pitchFamily="18" charset="0"/>
              </a:rPr>
              <a:t>en cuenta el contexto en el que vive y se desarrolla el individuo, no se asumen las diferencias individuales </a:t>
            </a:r>
            <a:endParaRPr lang="es-MX" sz="2000" b="1" dirty="0"/>
          </a:p>
        </p:txBody>
      </p:sp>
    </p:spTree>
    <p:extLst>
      <p:ext uri="{BB962C8B-B14F-4D97-AF65-F5344CB8AC3E}">
        <p14:creationId xmlns:p14="http://schemas.microsoft.com/office/powerpoint/2010/main" val="3605871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40526" y="339000"/>
            <a:ext cx="10413274" cy="1325563"/>
          </a:xfrm>
        </p:spPr>
        <p:txBody>
          <a:bodyPr>
            <a:normAutofit/>
          </a:bodyPr>
          <a:lstStyle/>
          <a:p>
            <a:r>
              <a:rPr lang="es-MX" sz="36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Conceptos de inteligencia interpersonal e intrapersonal</a:t>
            </a:r>
            <a:endParaRPr lang="es-MX" sz="36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664563"/>
            <a:ext cx="10515600" cy="4906054"/>
          </a:xfrm>
        </p:spPr>
        <p:txBody>
          <a:bodyPr>
            <a:normAutofit/>
          </a:bodyPr>
          <a:lstStyle/>
          <a:p>
            <a:pPr algn="just"/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MX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 interpersonal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la que le permite al individuo relacionarse con los demás, comprender a quien interactúa con él, además de desarrollarse socialmente. </a:t>
            </a:r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capacidad de establecer relaciones, de solucionar conflictos, de entender a otras </a:t>
            </a:r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personas. En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ella se incluirían capacidades como liderazgo, resolución de conflictos y análisis social. </a:t>
            </a:r>
          </a:p>
          <a:p>
            <a:pPr algn="just"/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MX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 intrapersonal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 la que permite conocerse a uno mismo y actuar conforme a ello. Es la manera que tenemos de acceder a nuestros propios sentimientos y emociones, y utilizarlos como recurso para orientar nuestro comportamiento. 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91447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1257" y="365125"/>
            <a:ext cx="11782697" cy="1325563"/>
          </a:xfrm>
        </p:spPr>
        <p:txBody>
          <a:bodyPr/>
          <a:lstStyle/>
          <a:p>
            <a:r>
              <a:rPr lang="es-MX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TEORIA DE LA INTELIGENCIA EMOCIONAL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83326" y="1476103"/>
            <a:ext cx="10870474" cy="5199017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2060"/>
                </a:solidFill>
              </a:rPr>
              <a:t>En el desarrollo de la personalidad integral del individuo, se distinguen el desarrollo cognitivo y el desarrollo emocional.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2060"/>
                </a:solidFill>
              </a:rPr>
              <a:t>A </a:t>
            </a:r>
            <a:r>
              <a:rPr lang="es-MX" dirty="0">
                <a:solidFill>
                  <a:srgbClr val="002060"/>
                </a:solidFill>
              </a:rPr>
              <a:t>partir de 1990 la inteligencia emocional despierta un gran interés, ya que se considera que tener un elevado C.I (Coeficiente intelectual) no es garantía de éxito en la </a:t>
            </a:r>
            <a:r>
              <a:rPr lang="es-MX" dirty="0" smtClean="0">
                <a:solidFill>
                  <a:srgbClr val="002060"/>
                </a:solidFill>
              </a:rPr>
              <a:t>vida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Poca relevancia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que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tiene el C.I en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el éxito laboral y en la vida. </a:t>
            </a:r>
            <a:endParaRPr lang="es-MX" dirty="0" smtClean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algn="just"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Personas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que poseen un alto cociente intelectual no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desempeñan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adecuadamente su trabajo y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los que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tienen un cociente intelectual moderado, o más bajo, lo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hacen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considerablemente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mejor.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  <a:latin typeface="Times New Roman" panose="02020603050405020304" pitchFamily="18" charset="0"/>
              </a:rPr>
              <a:t>Por ello surge </a:t>
            </a:r>
            <a:r>
              <a:rPr lang="es-MX" b="1" dirty="0">
                <a:solidFill>
                  <a:srgbClr val="C00000"/>
                </a:solidFill>
                <a:latin typeface="Times New Roman" panose="02020603050405020304" pitchFamily="18" charset="0"/>
              </a:rPr>
              <a:t>la inteligencia emocional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, </a:t>
            </a:r>
            <a:r>
              <a:rPr lang="es-MX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pues esta se encarga </a:t>
            </a:r>
            <a:r>
              <a:rPr lang="es-MX" dirty="0">
                <a:solidFill>
                  <a:srgbClr val="002060"/>
                </a:solidFill>
                <a:latin typeface="Times New Roman" panose="02020603050405020304" pitchFamily="18" charset="0"/>
              </a:rPr>
              <a:t>del </a:t>
            </a:r>
            <a:r>
              <a:rPr lang="es-MX" dirty="0">
                <a:solidFill>
                  <a:srgbClr val="C00000"/>
                </a:solidFill>
                <a:latin typeface="Times New Roman" panose="02020603050405020304" pitchFamily="18" charset="0"/>
              </a:rPr>
              <a:t>conocimiento y control de las propias emociones y de las que expresan las personas con quienes </a:t>
            </a:r>
            <a:r>
              <a:rPr lang="es-MX" dirty="0" smtClean="0">
                <a:solidFill>
                  <a:srgbClr val="C00000"/>
                </a:solidFill>
                <a:latin typeface="Times New Roman" panose="02020603050405020304" pitchFamily="18" charset="0"/>
              </a:rPr>
              <a:t>vivimos.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597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2543"/>
            <a:ext cx="10515600" cy="872196"/>
          </a:xfrm>
        </p:spPr>
        <p:txBody>
          <a:bodyPr>
            <a:normAutofit/>
          </a:bodyPr>
          <a:lstStyle/>
          <a:p>
            <a:r>
              <a:rPr lang="es-MX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 EMOCIONAL - I.A</a:t>
            </a:r>
            <a:endParaRPr lang="es-MX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2819" y="2685570"/>
            <a:ext cx="3468925" cy="2267909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822393" y="1977514"/>
            <a:ext cx="5081452" cy="3683726"/>
          </a:xfrm>
          <a:prstGeom prst="ellipse">
            <a:avLst/>
          </a:prstGeom>
          <a:gradFill flip="none" rotWithShape="1">
            <a:gsLst>
              <a:gs pos="0">
                <a:srgbClr val="D957C6">
                  <a:tint val="66000"/>
                  <a:satMod val="160000"/>
                </a:srgbClr>
              </a:gs>
              <a:gs pos="50000">
                <a:srgbClr val="D957C6">
                  <a:tint val="44500"/>
                  <a:satMod val="160000"/>
                </a:srgbClr>
              </a:gs>
              <a:gs pos="100000">
                <a:srgbClr val="D957C6">
                  <a:tint val="23500"/>
                  <a:satMod val="160000"/>
                </a:srgbClr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INTELIGENCIA </a:t>
            </a:r>
          </a:p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EMOCIONAL</a:t>
            </a:r>
            <a:endParaRPr lang="es-MX" sz="28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trella de 5 puntas 4"/>
          <p:cNvSpPr/>
          <p:nvPr/>
        </p:nvSpPr>
        <p:spPr>
          <a:xfrm>
            <a:off x="5638800" y="4304714"/>
            <a:ext cx="914400" cy="914400"/>
          </a:xfrm>
          <a:prstGeom prst="star5">
            <a:avLst/>
          </a:prstGeom>
          <a:solidFill>
            <a:srgbClr val="C0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MX" sz="2800" b="1" dirty="0" smtClean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0457" y="2237187"/>
            <a:ext cx="914479" cy="914479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351693" y="886263"/>
            <a:ext cx="3470700" cy="226540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PERCIBIR </a:t>
            </a:r>
          </a:p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EMOCIONES</a:t>
            </a:r>
          </a:p>
        </p:txBody>
      </p:sp>
      <p:sp>
        <p:nvSpPr>
          <p:cNvPr id="9" name="Elipse 8"/>
          <p:cNvSpPr/>
          <p:nvPr/>
        </p:nvSpPr>
        <p:spPr>
          <a:xfrm>
            <a:off x="351693" y="4304715"/>
            <a:ext cx="3573193" cy="2349300"/>
          </a:xfrm>
          <a:prstGeom prst="ellipse">
            <a:avLst/>
          </a:prstGeom>
          <a:solidFill>
            <a:srgbClr val="FFFF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MANEJO</a:t>
            </a:r>
          </a:p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EMOCIONES</a:t>
            </a:r>
          </a:p>
        </p:txBody>
      </p:sp>
      <p:sp>
        <p:nvSpPr>
          <p:cNvPr id="10" name="Elipse 9"/>
          <p:cNvSpPr/>
          <p:nvPr/>
        </p:nvSpPr>
        <p:spPr>
          <a:xfrm>
            <a:off x="8131126" y="886263"/>
            <a:ext cx="3938954" cy="2124223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COMPRENDER</a:t>
            </a:r>
          </a:p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EMOCIONES</a:t>
            </a:r>
          </a:p>
        </p:txBody>
      </p:sp>
      <p:sp>
        <p:nvSpPr>
          <p:cNvPr id="11" name="Elipse 10"/>
          <p:cNvSpPr/>
          <p:nvPr/>
        </p:nvSpPr>
        <p:spPr>
          <a:xfrm>
            <a:off x="8131126" y="4501662"/>
            <a:ext cx="3938953" cy="1969476"/>
          </a:xfrm>
          <a:prstGeom prst="ellipse">
            <a:avLst/>
          </a:prstGeom>
          <a:solidFill>
            <a:srgbClr val="9933FF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UTILIZAR EMOCIONES</a:t>
            </a:r>
          </a:p>
        </p:txBody>
      </p:sp>
    </p:spTree>
    <p:extLst>
      <p:ext uri="{BB962C8B-B14F-4D97-AF65-F5344CB8AC3E}">
        <p14:creationId xmlns:p14="http://schemas.microsoft.com/office/powerpoint/2010/main" val="13760001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53218" y="365125"/>
            <a:ext cx="11100582" cy="929103"/>
          </a:xfrm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Definiciones de Inteligencia emocional</a:t>
            </a:r>
            <a:endParaRPr lang="es-MX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20505" y="1294228"/>
            <a:ext cx="11394830" cy="5444197"/>
          </a:xfrm>
        </p:spPr>
        <p:txBody>
          <a:bodyPr/>
          <a:lstStyle/>
          <a:p>
            <a:pPr marL="0" indent="0">
              <a:buNone/>
            </a:pPr>
            <a:r>
              <a:rPr lang="es-MX" i="1" dirty="0">
                <a:solidFill>
                  <a:srgbClr val="000000"/>
                </a:solidFill>
                <a:latin typeface="Times New Roman" panose="02020603050405020304" pitchFamily="18" charset="0"/>
              </a:rPr>
              <a:t>“</a:t>
            </a:r>
            <a:r>
              <a:rPr lang="es-MX" sz="3200" b="1" i="1" dirty="0">
                <a:solidFill>
                  <a:srgbClr val="002060"/>
                </a:solidFill>
                <a:latin typeface="Times New Roman" panose="02020603050405020304" pitchFamily="18" charset="0"/>
              </a:rPr>
              <a:t>La inteligencia emocional incluye la habilidad de percibir con precisión, valorar y expresar emoción; la habilidad de acceder y/o generar sentimientos cuando facilitan pensamientos; la habilidad de comprender la emoción y el conocimiento emocional; y la habilidad para regular las emociones para promover crecimiento emocional e intelectual” </a:t>
            </a:r>
            <a:r>
              <a:rPr lang="es-MX" sz="3200" b="1" dirty="0">
                <a:solidFill>
                  <a:srgbClr val="002060"/>
                </a:solidFill>
                <a:latin typeface="Times New Roman" panose="02020603050405020304" pitchFamily="18" charset="0"/>
              </a:rPr>
              <a:t>(Mayer </a:t>
            </a:r>
            <a:r>
              <a:rPr lang="es-MX" sz="3200" b="1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y </a:t>
            </a:r>
            <a:r>
              <a:rPr lang="es-MX" sz="3200" b="1" dirty="0" err="1" smtClean="0">
                <a:solidFill>
                  <a:srgbClr val="002060"/>
                </a:solidFill>
                <a:latin typeface="Times New Roman" panose="02020603050405020304" pitchFamily="18" charset="0"/>
              </a:rPr>
              <a:t>Salovey</a:t>
            </a:r>
            <a:r>
              <a:rPr lang="es-MX" sz="3200" b="1" dirty="0" smtClean="0">
                <a:solidFill>
                  <a:srgbClr val="002060"/>
                </a:solidFill>
                <a:latin typeface="Times New Roman" panose="02020603050405020304" pitchFamily="18" charset="0"/>
              </a:rPr>
              <a:t> ) </a:t>
            </a:r>
          </a:p>
          <a:p>
            <a:pPr marL="0" indent="0">
              <a:buNone/>
            </a:pPr>
            <a:endParaRPr lang="es-MX" sz="3200" b="1" dirty="0" smtClean="0">
              <a:solidFill>
                <a:srgbClr val="002060"/>
              </a:solidFill>
              <a:latin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MX" sz="32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“</a:t>
            </a:r>
            <a:r>
              <a:rPr lang="es-MX" sz="3200" b="1" i="1" dirty="0">
                <a:solidFill>
                  <a:srgbClr val="D60093"/>
                </a:solidFill>
                <a:latin typeface="Times New Roman" panose="02020603050405020304" pitchFamily="18" charset="0"/>
              </a:rPr>
              <a:t>La capacidad para leer nuestros sentimientos, controlar nuestros impulsos, razonar, permanecer tranquilos y optimistas cuando no nos vemos confrontados a ciertas pruebas, y mantenernos a la escucha del otro”. </a:t>
            </a:r>
            <a:r>
              <a:rPr lang="es-MX" sz="3200" dirty="0">
                <a:solidFill>
                  <a:srgbClr val="EC44A4"/>
                </a:solidFill>
                <a:latin typeface="Times New Roman" panose="02020603050405020304" pitchFamily="18" charset="0"/>
              </a:rPr>
              <a:t>(</a:t>
            </a:r>
            <a:r>
              <a:rPr lang="es-MX" sz="3200" i="1" dirty="0" smtClean="0">
                <a:solidFill>
                  <a:srgbClr val="EC44A4"/>
                </a:solidFill>
                <a:latin typeface="Times New Roman" panose="02020603050405020304" pitchFamily="18" charset="0"/>
              </a:rPr>
              <a:t> </a:t>
            </a:r>
            <a:r>
              <a:rPr lang="es-MX" sz="3200" b="1" dirty="0" smtClean="0">
                <a:solidFill>
                  <a:srgbClr val="EC44A4"/>
                </a:solidFill>
                <a:latin typeface="Times New Roman" panose="02020603050405020304" pitchFamily="18" charset="0"/>
              </a:rPr>
              <a:t>Martineaud </a:t>
            </a:r>
            <a:r>
              <a:rPr lang="es-MX" sz="3200" b="1" dirty="0">
                <a:solidFill>
                  <a:srgbClr val="EC44A4"/>
                </a:solidFill>
                <a:latin typeface="Times New Roman" panose="02020603050405020304" pitchFamily="18" charset="0"/>
              </a:rPr>
              <a:t>y </a:t>
            </a:r>
            <a:r>
              <a:rPr lang="es-MX" sz="3200" b="1" dirty="0" err="1" smtClean="0">
                <a:solidFill>
                  <a:srgbClr val="EC44A4"/>
                </a:solidFill>
                <a:latin typeface="Times New Roman" panose="02020603050405020304" pitchFamily="18" charset="0"/>
              </a:rPr>
              <a:t>Engelhart</a:t>
            </a:r>
            <a:r>
              <a:rPr lang="es-MX" sz="3200" b="1" dirty="0" smtClean="0">
                <a:solidFill>
                  <a:srgbClr val="EC44A4"/>
                </a:solidFill>
                <a:latin typeface="Times New Roman" panose="02020603050405020304" pitchFamily="18" charset="0"/>
              </a:rPr>
              <a:t> )</a:t>
            </a:r>
            <a:endParaRPr lang="es-MX" sz="3200" b="1" dirty="0">
              <a:solidFill>
                <a:srgbClr val="EC44A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421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5082" y="365125"/>
            <a:ext cx="11830929" cy="661817"/>
          </a:xfrm>
        </p:spPr>
        <p:txBody>
          <a:bodyPr>
            <a:normAutofit fontScale="90000"/>
          </a:bodyPr>
          <a:lstStyle/>
          <a:p>
            <a:r>
              <a:rPr lang="es-MX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Enfoque de Inteligencia emocional I.E . </a:t>
            </a:r>
            <a:r>
              <a:rPr lang="es-MX" dirty="0" err="1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D.Goleman</a:t>
            </a:r>
            <a:endParaRPr lang="es-MX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3040" y="1195754"/>
            <a:ext cx="8961120" cy="5662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356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90843" y="365125"/>
            <a:ext cx="10762957" cy="1325563"/>
          </a:xfrm>
        </p:spPr>
        <p:txBody>
          <a:bodyPr>
            <a:normAutofit/>
          </a:bodyPr>
          <a:lstStyle/>
          <a:p>
            <a:r>
              <a:rPr lang="es-ES" sz="40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Arquitectura emocional del cerebro</a:t>
            </a:r>
            <a:endParaRPr lang="es-MX" sz="4000" b="1" dirty="0">
              <a:solidFill>
                <a:srgbClr val="00206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8542" y="1881896"/>
            <a:ext cx="6522348" cy="4351338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407963" y="2138288"/>
            <a:ext cx="3756074" cy="2308324"/>
          </a:xfrm>
          <a:prstGeom prst="rect">
            <a:avLst/>
          </a:prstGeom>
          <a:solidFill>
            <a:srgbClr val="99CCFF"/>
          </a:solidFill>
        </p:spPr>
        <p:txBody>
          <a:bodyPr wrap="square" rtlCol="0">
            <a:spAutoFit/>
          </a:bodyPr>
          <a:lstStyle/>
          <a:p>
            <a:r>
              <a:rPr lang="es-MX" sz="3600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Desafío: </a:t>
            </a:r>
          </a:p>
          <a:p>
            <a:r>
              <a:rPr lang="es-MX" sz="3600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“Dotar de inteligencia a la  emoción”</a:t>
            </a:r>
            <a:endParaRPr lang="es-MX" sz="3600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07599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z="40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Arquitectura emocional del cerebro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3883" y="1434906"/>
            <a:ext cx="7849771" cy="5240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308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5575663" cy="771344"/>
          </a:xfrm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Contenidos del curso</a:t>
            </a:r>
            <a:endParaRPr lang="es-MX" b="1" dirty="0">
              <a:solidFill>
                <a:srgbClr val="00206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-1121" b="9950"/>
          <a:stretch/>
        </p:blipFill>
        <p:spPr>
          <a:xfrm>
            <a:off x="7600910" y="1567544"/>
            <a:ext cx="4212268" cy="2704011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210012" y="6139545"/>
            <a:ext cx="5537646" cy="6018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5" name="CuadroTexto 4"/>
          <p:cNvSpPr txBox="1"/>
          <p:nvPr/>
        </p:nvSpPr>
        <p:spPr>
          <a:xfrm>
            <a:off x="210011" y="1158694"/>
            <a:ext cx="11415931" cy="51613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algn="just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1.Fundamentos teóricos de la </a:t>
            </a:r>
            <a:r>
              <a:rPr lang="es-ES" sz="28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inteligencia </a:t>
            </a:r>
            <a:r>
              <a:rPr lang="es-ES" sz="2800" b="1" dirty="0" smtClean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emocional </a:t>
            </a:r>
            <a:r>
              <a:rPr lang="es-MX" sz="2800" b="1" dirty="0">
                <a:solidFill>
                  <a:srgbClr val="002060"/>
                </a:solidFill>
                <a:latin typeface="FreeSerif-Identity-H"/>
              </a:rPr>
              <a:t>(l</a:t>
            </a:r>
            <a:r>
              <a:rPr lang="es-ES" sz="2800" b="1" dirty="0" smtClean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.A)</a:t>
            </a:r>
            <a:endParaRPr lang="es-MX" sz="2800" b="1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Arquitectura emocional del cerebro</a:t>
            </a:r>
            <a:endParaRPr lang="es-MX" sz="28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Inteligencia emocional y autoconocimiento</a:t>
            </a:r>
            <a:endParaRPr lang="es-MX" sz="28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4. La inteligencia emocional aplicada a diferentes dimensiones del ser humano y la práctica médica.</a:t>
            </a:r>
            <a:endParaRPr lang="es-MX" sz="28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algn="just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5. Habilidades sociales, emocionales y cognitivas de la inteligencia emocional en los profesionales de la salud.</a:t>
            </a:r>
            <a:endParaRPr lang="es-MX" sz="2800" dirty="0">
              <a:solidFill>
                <a:srgbClr val="002060"/>
              </a:solidFill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15000"/>
              </a:lnSpc>
              <a:spcAft>
                <a:spcPts val="1000"/>
              </a:spcAft>
              <a:tabLst>
                <a:tab pos="810260" algn="l"/>
              </a:tabLst>
            </a:pPr>
            <a:r>
              <a:rPr lang="es-ES" sz="2800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6.  Autorregulación e inteligencia emocional. Instrumentos evaluativos para medir la inteligencia emocional.</a:t>
            </a:r>
            <a:endParaRPr lang="es-MX" sz="2800" dirty="0">
              <a:solidFill>
                <a:srgbClr val="00206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3728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26942" y="365126"/>
            <a:ext cx="10326858" cy="647749"/>
          </a:xfrm>
        </p:spPr>
        <p:txBody>
          <a:bodyPr>
            <a:normAutofit fontScale="90000"/>
          </a:bodyPr>
          <a:lstStyle/>
          <a:p>
            <a:r>
              <a:rPr lang="es-MX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Estructuras del cerebro emocional</a:t>
            </a:r>
            <a:endParaRPr lang="es-MX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0980" y="1012875"/>
            <a:ext cx="11938782" cy="5739617"/>
          </a:xfrm>
        </p:spPr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Lóbulo olfatorio… Estructura emocional más primitiva </a:t>
            </a:r>
          </a:p>
          <a:p>
            <a:pPr marL="0" indent="0">
              <a:buNone/>
            </a:pPr>
            <a:r>
              <a:rPr lang="es-MX" sz="3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Registra y analiza los olores</a:t>
            </a:r>
          </a:p>
          <a:p>
            <a:pPr marL="0" indent="0">
              <a:buNone/>
            </a:pPr>
            <a:r>
              <a:rPr lang="es-MX" sz="3000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   Órgano sensorial importante para la supervivencia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Sistema límbico……Respuestas emocionales (miedo, ira, rabia, amor)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Neocortéx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Cerebro pensante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Amígdala: Emociones, aprendizaje y memoria. Afectos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Gyrus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MX" sz="3000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cingulatus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Llanto</a:t>
            </a:r>
            <a:endParaRPr lang="es-MX" sz="3000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Hipocampo: Proporciona la memoria contextual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000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Corteza prefrontal: Miedo y enojo.</a:t>
            </a:r>
          </a:p>
          <a:p>
            <a:endParaRPr lang="es-MX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s-MX" b="1" dirty="0" err="1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Neocortéx</a:t>
            </a:r>
            <a:r>
              <a:rPr lang="es-MX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, </a:t>
            </a:r>
            <a:r>
              <a:rPr lang="es-MX" b="1" dirty="0" err="1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Amigdala</a:t>
            </a:r>
            <a:r>
              <a:rPr lang="es-MX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Inteligencia Emocional</a:t>
            </a:r>
          </a:p>
          <a:p>
            <a:endParaRPr lang="es-MX" dirty="0" smtClean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277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56" y="239151"/>
            <a:ext cx="11451101" cy="627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3350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Cerebro pensante y cerebro emocional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84981" y="1488001"/>
            <a:ext cx="11428827" cy="4351338"/>
          </a:xfrm>
        </p:spPr>
        <p:txBody>
          <a:bodyPr/>
          <a:lstStyle/>
          <a:p>
            <a:pPr lvl="0" algn="just"/>
            <a:r>
              <a:rPr lang="es-MX" dirty="0" smtClean="0">
                <a:solidFill>
                  <a:prstClr val="black"/>
                </a:solidFill>
              </a:rPr>
              <a:t>Nuestro </a:t>
            </a:r>
            <a:r>
              <a:rPr lang="es-MX" dirty="0">
                <a:solidFill>
                  <a:prstClr val="black"/>
                </a:solidFill>
              </a:rPr>
              <a:t>funcionamiento en la vida está determinado por </a:t>
            </a:r>
            <a:r>
              <a:rPr lang="es-MX" dirty="0" smtClean="0">
                <a:solidFill>
                  <a:prstClr val="black"/>
                </a:solidFill>
              </a:rPr>
              <a:t>ambos, </a:t>
            </a:r>
            <a:r>
              <a:rPr lang="es-MX" dirty="0" smtClean="0"/>
              <a:t>inteligencia </a:t>
            </a:r>
            <a:r>
              <a:rPr lang="es-MX" dirty="0"/>
              <a:t>racional y la inteligencia </a:t>
            </a:r>
            <a:r>
              <a:rPr lang="es-MX" dirty="0" smtClean="0"/>
              <a:t>emocional.</a:t>
            </a:r>
          </a:p>
          <a:p>
            <a:pPr lvl="0" algn="just"/>
            <a:r>
              <a:rPr lang="es-MX" dirty="0" smtClean="0"/>
              <a:t>El </a:t>
            </a:r>
            <a:r>
              <a:rPr lang="es-MX" dirty="0"/>
              <a:t>intelecto no puede funcionar adecuadamente sin </a:t>
            </a:r>
            <a:r>
              <a:rPr lang="es-MX" dirty="0" smtClean="0"/>
              <a:t>el concurso </a:t>
            </a:r>
            <a:r>
              <a:rPr lang="es-MX" dirty="0"/>
              <a:t>de la inteligencia emocional, y la adecuada complementación entre </a:t>
            </a:r>
            <a:r>
              <a:rPr lang="es-MX" dirty="0" smtClean="0"/>
              <a:t>el sistema </a:t>
            </a:r>
            <a:r>
              <a:rPr lang="es-MX" dirty="0"/>
              <a:t>límbico y el </a:t>
            </a:r>
            <a:r>
              <a:rPr lang="es-MX" dirty="0" err="1"/>
              <a:t>neocórtex</a:t>
            </a:r>
            <a:r>
              <a:rPr lang="es-MX" dirty="0"/>
              <a:t>, entre la amígdala y los lóbulos prefrontales</a:t>
            </a:r>
            <a:r>
              <a:rPr lang="es-MX" dirty="0" smtClean="0"/>
              <a:t>, exige </a:t>
            </a:r>
            <a:r>
              <a:rPr lang="es-MX" dirty="0"/>
              <a:t>la participación armónica entre </a:t>
            </a:r>
            <a:r>
              <a:rPr lang="es-MX" dirty="0" smtClean="0"/>
              <a:t>ambos.</a:t>
            </a:r>
          </a:p>
          <a:p>
            <a:r>
              <a:rPr lang="es-MX" dirty="0" smtClean="0"/>
              <a:t>El reto es utilizar </a:t>
            </a:r>
            <a:r>
              <a:rPr lang="es-MX" dirty="0"/>
              <a:t>inteligentemente </a:t>
            </a:r>
            <a:r>
              <a:rPr lang="es-MX" dirty="0" smtClean="0"/>
              <a:t>las emociones.</a:t>
            </a:r>
          </a:p>
          <a:p>
            <a:pPr lvl="0"/>
            <a:r>
              <a:rPr lang="es-MX" dirty="0">
                <a:solidFill>
                  <a:prstClr val="black"/>
                </a:solidFill>
              </a:rPr>
              <a:t>La inteligencia académica </a:t>
            </a:r>
            <a:r>
              <a:rPr lang="es-MX" dirty="0" smtClean="0">
                <a:solidFill>
                  <a:prstClr val="black"/>
                </a:solidFill>
              </a:rPr>
              <a:t>no define la </a:t>
            </a:r>
            <a:r>
              <a:rPr lang="es-MX" dirty="0">
                <a:solidFill>
                  <a:prstClr val="black"/>
                </a:solidFill>
              </a:rPr>
              <a:t>vida </a:t>
            </a:r>
            <a:r>
              <a:rPr lang="es-MX" dirty="0" smtClean="0">
                <a:solidFill>
                  <a:prstClr val="black"/>
                </a:solidFill>
              </a:rPr>
              <a:t>emocional.</a:t>
            </a:r>
            <a:endParaRPr lang="es-MX" dirty="0">
              <a:solidFill>
                <a:prstClr val="black"/>
              </a:solidFill>
            </a:endParaRP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513886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53218" y="337625"/>
            <a:ext cx="11633982" cy="6091310"/>
          </a:xfrm>
        </p:spPr>
        <p:txBody>
          <a:bodyPr>
            <a:normAutofit/>
          </a:bodyPr>
          <a:lstStyle/>
          <a:p>
            <a:r>
              <a:rPr lang="es-MX" dirty="0" smtClean="0"/>
              <a:t>Las personas </a:t>
            </a:r>
            <a:r>
              <a:rPr lang="es-MX" dirty="0"/>
              <a:t>más descollantes y con un CI más elevado pueden ser </a:t>
            </a:r>
            <a:r>
              <a:rPr lang="es-MX" dirty="0" smtClean="0"/>
              <a:t>pésimos timoneles </a:t>
            </a:r>
            <a:r>
              <a:rPr lang="es-MX" dirty="0"/>
              <a:t>de su vida y llegar a zozobrar en los escollos de las </a:t>
            </a:r>
            <a:r>
              <a:rPr lang="es-MX" dirty="0" smtClean="0"/>
              <a:t>pasiones desenfrenadas </a:t>
            </a:r>
            <a:r>
              <a:rPr lang="es-MX" dirty="0"/>
              <a:t>y los impulsos </a:t>
            </a:r>
            <a:r>
              <a:rPr lang="es-MX" dirty="0" smtClean="0"/>
              <a:t>ingobernables</a:t>
            </a:r>
          </a:p>
          <a:p>
            <a:r>
              <a:rPr lang="es-MX" dirty="0" smtClean="0"/>
              <a:t>Existe relación entre </a:t>
            </a:r>
            <a:r>
              <a:rPr lang="es-MX" dirty="0"/>
              <a:t>el CI y las circunstancias por las que discurre nuestra vida</a:t>
            </a:r>
            <a:r>
              <a:rPr lang="es-MX" dirty="0" smtClean="0"/>
              <a:t>.</a:t>
            </a:r>
          </a:p>
          <a:p>
            <a:r>
              <a:rPr lang="es-MX" dirty="0" smtClean="0"/>
              <a:t>El CI parece </a:t>
            </a:r>
            <a:r>
              <a:rPr lang="es-MX" dirty="0"/>
              <a:t>aportar tan sólo un 20% de los factores determinantes del </a:t>
            </a:r>
            <a:r>
              <a:rPr lang="es-MX" dirty="0" smtClean="0"/>
              <a:t>éxito</a:t>
            </a:r>
          </a:p>
          <a:p>
            <a:r>
              <a:rPr lang="es-MX" dirty="0" smtClean="0"/>
              <a:t>Las </a:t>
            </a:r>
            <a:r>
              <a:rPr lang="es-MX" dirty="0"/>
              <a:t>personas que </a:t>
            </a:r>
            <a:r>
              <a:rPr lang="es-MX" dirty="0" smtClean="0"/>
              <a:t>gobiernan adecuadamente </a:t>
            </a:r>
            <a:r>
              <a:rPr lang="es-MX" dirty="0"/>
              <a:t>sus sentimientos, y </a:t>
            </a:r>
            <a:r>
              <a:rPr lang="es-MX" dirty="0" smtClean="0"/>
              <a:t>saben </a:t>
            </a:r>
            <a:r>
              <a:rPr lang="es-MX" dirty="0"/>
              <a:t>interpretar y </a:t>
            </a:r>
            <a:r>
              <a:rPr lang="es-MX" dirty="0" smtClean="0"/>
              <a:t>relacionarse efectivamente </a:t>
            </a:r>
            <a:r>
              <a:rPr lang="es-MX" dirty="0"/>
              <a:t>con los sentimientos de los demás, disfrutan de una </a:t>
            </a:r>
            <a:r>
              <a:rPr lang="es-MX" dirty="0" smtClean="0"/>
              <a:t>situación ventajosa </a:t>
            </a:r>
            <a:r>
              <a:rPr lang="es-MX" dirty="0"/>
              <a:t>en todos los dominios de la vida, desde el noviazgo y las </a:t>
            </a:r>
            <a:r>
              <a:rPr lang="es-MX" dirty="0" smtClean="0"/>
              <a:t>relaciones íntimas </a:t>
            </a:r>
            <a:r>
              <a:rPr lang="es-MX" dirty="0"/>
              <a:t>hasta la comprensión de las reglas tácitas que gobiernan el éxito en </a:t>
            </a:r>
            <a:r>
              <a:rPr lang="es-MX" dirty="0" smtClean="0"/>
              <a:t>el seno </a:t>
            </a:r>
            <a:r>
              <a:rPr lang="es-MX" dirty="0"/>
              <a:t>de una </a:t>
            </a:r>
            <a:r>
              <a:rPr lang="es-MX" dirty="0" smtClean="0"/>
              <a:t>organización.</a:t>
            </a:r>
          </a:p>
          <a:p>
            <a:pPr lvl="0"/>
            <a:r>
              <a:rPr lang="es-MX" dirty="0">
                <a:solidFill>
                  <a:prstClr val="black"/>
                </a:solidFill>
              </a:rPr>
              <a:t>Las personas que han desarrollado adecuadamente las habilidades emocionales suelen sentirse más satisfechas, son más eficaces y más capaces de dominar los hábitos mentales que determinan la productividad.</a:t>
            </a:r>
          </a:p>
          <a:p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13669982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6389" y="255044"/>
            <a:ext cx="10515600" cy="646294"/>
          </a:xfrm>
        </p:spPr>
        <p:txBody>
          <a:bodyPr>
            <a:normAutofit fontScale="90000"/>
          </a:bodyPr>
          <a:lstStyle/>
          <a:p>
            <a:pPr algn="ctr"/>
            <a:r>
              <a:rPr lang="es-MX" b="1" dirty="0" smtClean="0">
                <a:solidFill>
                  <a:srgbClr val="002060"/>
                </a:solidFill>
              </a:rPr>
              <a:t>Algunas hormonas de las emociones</a:t>
            </a:r>
            <a:endParaRPr lang="es-MX" b="1" dirty="0">
              <a:solidFill>
                <a:srgbClr val="00206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96389" y="901338"/>
            <a:ext cx="11338560" cy="5275625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CORTISOL:</a:t>
            </a:r>
            <a:r>
              <a:rPr lang="es-MX" dirty="0" smtClean="0"/>
              <a:t> En niveles bajos se presentan cuadros de desánimo, cansancio, ira y en niveles altos, ocasiona ansiedad, taquicardias y nerviosismo.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DOPAMINA:</a:t>
            </a:r>
            <a:r>
              <a:rPr lang="es-MX" dirty="0" smtClean="0"/>
              <a:t> Neurotransmisor que se relaciona con estado de ánimo y humor. Controla el miedo, la ira, estrés, la atención y los reflejos. Influye en el aprendizaje y la cognición. Para aumentar sus niveles debemos hacer actividades que nos gusten.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OXITOCINA</a:t>
            </a:r>
            <a:r>
              <a:rPr lang="es-MX" dirty="0" smtClean="0"/>
              <a:t>: Se libera cuando estamos ante la persona que queremos. Los niveles bajos ocasionan depresión y falta de libido. Es la hormona del amor.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SEROTONINA</a:t>
            </a:r>
            <a:r>
              <a:rPr lang="es-MX" dirty="0" smtClean="0"/>
              <a:t>: afecta al sueño, a la libido y al humor. Puede generar depresión a niveles subnormales. Para incrementarla se sugiere realizar ejercicio, tomar sol y dieta equilibrada.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C00000"/>
                </a:solidFill>
              </a:rPr>
              <a:t>ENDORFINA: </a:t>
            </a:r>
            <a:r>
              <a:rPr lang="es-MX" dirty="0" smtClean="0"/>
              <a:t>hormona de la felicidad, relacionada con el placer y bienestar. Se incrementa con el ejercicio y el sexo.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893056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7963" y="196314"/>
            <a:ext cx="10650415" cy="760290"/>
          </a:xfrm>
        </p:spPr>
        <p:txBody>
          <a:bodyPr/>
          <a:lstStyle/>
          <a:p>
            <a:r>
              <a:rPr lang="es-MX" b="1" dirty="0" smtClean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autoconocimiento y la I.E</a:t>
            </a:r>
            <a:endParaRPr lang="es-MX" b="1" dirty="0">
              <a:solidFill>
                <a:schemeClr val="accent5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5083" y="956603"/>
            <a:ext cx="11830929" cy="5767753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Es una de las habilidades de la I.E, es la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capacidad de reconocer un sentimiento en el mismo momento en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que aparece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,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constituye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la piedra angular de la inteligencia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emocional.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Permite la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introvisión psicológica y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la comprensión de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uno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mismo.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La conciencia de uno mismo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es una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habilidad básica que nos permite controlar nuestros sentimientos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y adecuarlos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</a:rPr>
              <a:t>al momento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</a:rPr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De aquí parte el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principio de Sócrates «conócete a ti mismo» </a:t>
            </a:r>
            <a:endParaRPr lang="es-MX" dirty="0" smtClean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Sólo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si sabemos reconocer lo que sentimos podremos manejar, controlar y ordenar nuestras emociones de manera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consciente.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Permite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el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autocontrol. No se puede impedir emociones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como la ira o la tristeza, pero sí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afrontarlas </a:t>
            </a:r>
            <a:r>
              <a:rPr lang="es-MX" dirty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de la manera más </a:t>
            </a:r>
            <a:r>
              <a:rPr lang="es-MX" dirty="0" smtClean="0">
                <a:solidFill>
                  <a:schemeClr val="accent5">
                    <a:lumMod val="50000"/>
                  </a:schemeClr>
                </a:solidFill>
                <a:latin typeface="Times New Roman" panose="02020603050405020304" pitchFamily="18" charset="0"/>
              </a:rPr>
              <a:t>adecuada.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 smtClean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s-MX" dirty="0">
              <a:solidFill>
                <a:schemeClr val="accent5">
                  <a:lumMod val="50000"/>
                </a:schemeClr>
              </a:solidFill>
              <a:latin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18257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2542"/>
            <a:ext cx="10515600" cy="872196"/>
          </a:xfrm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rgbClr val="00206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 inteligencia emocional aplicada</a:t>
            </a:r>
            <a:endParaRPr lang="es-MX" sz="3200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68812" y="984738"/>
            <a:ext cx="11859065" cy="56974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Los principios de la inteligencia emocional tienen múltiples aplicaciones, como por 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ejemplo: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en las relaciones con los demás (de pareja, en la escuela, en el trabajo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…)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en </a:t>
            </a: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la 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salud individual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en la prevención de conductas 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antisociales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En la atención médica, en el equipo de trabajo, en la relación médico-paciente, ante la comunicación de un evento complejo a un paciente, ante la frustración ante un determinado proceder médico.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en la resolución de 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conflictos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en situaciones de violencia de 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género.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dirty="0" smtClean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396686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5082" y="111906"/>
            <a:ext cx="11760591" cy="1325563"/>
          </a:xfrm>
        </p:spPr>
        <p:txBody>
          <a:bodyPr/>
          <a:lstStyle/>
          <a:p>
            <a:r>
              <a:rPr lang="es-ES" sz="28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Habilidades sociales, emocionales y cognitivas de la inteligencia emocional en los profesionales de la salud</a:t>
            </a:r>
            <a:endParaRPr lang="es-MX" b="1" dirty="0">
              <a:solidFill>
                <a:srgbClr val="C0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25081" y="1176212"/>
            <a:ext cx="11760591" cy="4351338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rgbClr val="12944D"/>
                </a:solidFill>
                <a:latin typeface="DIN-Bold"/>
              </a:rPr>
              <a:t>La Inteligencia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Emocional, es un concepto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clave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para organizar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las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destrezas interpersonales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y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 comunicación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en el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ámbito de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la profesión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médica.</a:t>
            </a:r>
          </a:p>
          <a:p>
            <a:r>
              <a:rPr lang="es-MX" b="1" dirty="0">
                <a:solidFill>
                  <a:srgbClr val="12944D"/>
                </a:solidFill>
                <a:latin typeface="DIN-Bold"/>
              </a:rPr>
              <a:t>Un médico con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unas adecuadas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habilidades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 comunicación clínica disminuye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el número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 demandas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recibidas,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el grado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de adherencia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 los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pacientes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al tratamiento </a:t>
            </a:r>
            <a:r>
              <a:rPr lang="es-MX" b="1" dirty="0">
                <a:solidFill>
                  <a:srgbClr val="12944D"/>
                </a:solidFill>
                <a:latin typeface="DIN-Bold"/>
              </a:rPr>
              <a:t>y su nivel </a:t>
            </a:r>
            <a:r>
              <a:rPr lang="es-MX" b="1" dirty="0" smtClean="0">
                <a:solidFill>
                  <a:srgbClr val="12944D"/>
                </a:solidFill>
                <a:latin typeface="DIN-Bold"/>
              </a:rPr>
              <a:t>de satisfacción.</a:t>
            </a:r>
          </a:p>
          <a:p>
            <a:endParaRPr lang="es-MX" b="1" dirty="0" smtClean="0">
              <a:solidFill>
                <a:srgbClr val="12944D"/>
              </a:solidFill>
              <a:latin typeface="DIN-Bold"/>
            </a:endParaRPr>
          </a:p>
          <a:p>
            <a:endParaRPr lang="es-MX" dirty="0"/>
          </a:p>
        </p:txBody>
      </p:sp>
      <p:sp>
        <p:nvSpPr>
          <p:cNvPr id="4" name="CuadroTexto 3"/>
          <p:cNvSpPr txBox="1"/>
          <p:nvPr/>
        </p:nvSpPr>
        <p:spPr>
          <a:xfrm>
            <a:off x="966652" y="4232366"/>
            <a:ext cx="9679576" cy="181588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just"/>
            <a:r>
              <a:rPr lang="es-MX" sz="2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Inteligencia Emocional (IE) </a:t>
            </a:r>
            <a:r>
              <a:rPr lang="es-MX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 sido </a:t>
            </a:r>
            <a:r>
              <a:rPr lang="es-MX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propuesta, como clave </a:t>
            </a:r>
            <a:r>
              <a:rPr lang="es-MX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 </a:t>
            </a:r>
            <a:r>
              <a:rPr lang="es-MX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organizar las </a:t>
            </a:r>
            <a:r>
              <a:rPr lang="es-MX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destrezas vinculadas con las </a:t>
            </a:r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destrezas interpersonales </a:t>
            </a:r>
            <a:r>
              <a:rPr lang="es-MX" sz="2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de </a:t>
            </a:r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comunicación </a:t>
            </a:r>
            <a:r>
              <a:rPr lang="es-MX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</a:t>
            </a:r>
            <a:r>
              <a:rPr lang="es-MX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 ámbito de la profesión </a:t>
            </a:r>
            <a:r>
              <a:rPr lang="es-MX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médica.</a:t>
            </a:r>
            <a:endParaRPr lang="es-MX" sz="28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483325" y="6270317"/>
            <a:ext cx="10959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CorporateA-Light"/>
              </a:rPr>
              <a:t>Grewal D, Davidson HA. </a:t>
            </a:r>
            <a:r>
              <a:rPr lang="sv-SE" dirty="0" smtClean="0">
                <a:latin typeface="CorporateA-Light"/>
              </a:rPr>
              <a:t>Emotional </a:t>
            </a:r>
            <a:r>
              <a:rPr lang="en-US" dirty="0" smtClean="0">
                <a:latin typeface="CorporateA-Light"/>
              </a:rPr>
              <a:t>intelligence </a:t>
            </a:r>
            <a:r>
              <a:rPr lang="en-US" dirty="0">
                <a:latin typeface="CorporateA-Light"/>
              </a:rPr>
              <a:t>and graduate medical education</a:t>
            </a:r>
            <a:r>
              <a:rPr lang="en-US" dirty="0" smtClean="0">
                <a:latin typeface="CorporateA-Light"/>
              </a:rPr>
              <a:t>. </a:t>
            </a:r>
            <a:r>
              <a:rPr lang="es-MX" dirty="0" smtClean="0">
                <a:latin typeface="CorporateA-Light"/>
              </a:rPr>
              <a:t>JAMA</a:t>
            </a:r>
            <a:r>
              <a:rPr lang="es-MX" dirty="0">
                <a:latin typeface="CorporateA-Light"/>
              </a:rPr>
              <a:t>. 2008; 300:1200–1202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906906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7622" y="424040"/>
            <a:ext cx="11493306" cy="689317"/>
          </a:xfrm>
        </p:spPr>
        <p:txBody>
          <a:bodyPr>
            <a:noAutofit/>
          </a:bodyPr>
          <a:lstStyle/>
          <a:p>
            <a:pPr marL="228600" lvl="0" indent="-228600">
              <a:spcBef>
                <a:spcPts val="1000"/>
              </a:spcBef>
            </a:pPr>
            <a:r>
              <a:rPr lang="es-MX" sz="2800" b="1" dirty="0" smtClean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¿En </a:t>
            </a:r>
            <a:r>
              <a:rPr lang="es-MX" sz="2800" b="1" dirty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qué campos puede ser útil la </a:t>
            </a:r>
            <a:r>
              <a:rPr lang="es-MX" sz="2800" b="1" dirty="0" smtClean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IE</a:t>
            </a:r>
            <a:r>
              <a:rPr lang="es-MX" sz="2800" b="1" dirty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en el ámbito de la </a:t>
            </a:r>
            <a:r>
              <a:rPr lang="es-MX" sz="2800" b="1" dirty="0" smtClean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Medicina ?</a:t>
            </a:r>
            <a:r>
              <a:rPr lang="es-MX" sz="2800" b="1" dirty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/>
            </a:r>
            <a:br>
              <a:rPr lang="es-MX" sz="2800" b="1" dirty="0">
                <a:solidFill>
                  <a:srgbClr val="FF0000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</a:br>
            <a:endParaRPr lang="es-MX" sz="28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37623" y="956603"/>
            <a:ext cx="1175858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MX" dirty="0" smtClean="0">
                <a:latin typeface="CorporateA-Light"/>
              </a:rPr>
              <a:t>1</a:t>
            </a:r>
            <a:r>
              <a:rPr lang="es-MX" dirty="0">
                <a:latin typeface="CorporateA-Light"/>
              </a:rPr>
              <a:t>.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En la relación médico-paciente, y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en aspectos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relacionados con la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calidad del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cuidado y la satisfacción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del paciente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.</a:t>
            </a:r>
          </a:p>
          <a:p>
            <a:pPr marL="0" indent="0" algn="just">
              <a:buNone/>
            </a:pPr>
            <a:r>
              <a:rPr lang="es-MX" b="1" dirty="0">
                <a:solidFill>
                  <a:srgbClr val="002060"/>
                </a:solidFill>
                <a:latin typeface="CorporateA-Light"/>
              </a:rPr>
              <a:t>2.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En el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rendimiento, el nivel de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implicación y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satisfacción profesional de los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médicos.</a:t>
            </a:r>
            <a:endParaRPr lang="es-MX" b="1" dirty="0">
              <a:solidFill>
                <a:srgbClr val="002060"/>
              </a:solidFill>
              <a:latin typeface="CorporateA-Light"/>
            </a:endParaRPr>
          </a:p>
          <a:p>
            <a:pPr marL="0" indent="0" algn="just">
              <a:buNone/>
            </a:pPr>
            <a:r>
              <a:rPr lang="es-MX" b="1" dirty="0">
                <a:solidFill>
                  <a:srgbClr val="002060"/>
                </a:solidFill>
                <a:latin typeface="CorporateA-Light"/>
              </a:rPr>
              <a:t>3.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En los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procesos de selección en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centros educativos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y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de los profesionales médicos. </a:t>
            </a:r>
          </a:p>
          <a:p>
            <a:pPr marL="0" indent="0" algn="just">
              <a:buNone/>
            </a:pP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4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.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En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el entrenamiento y desarrollo de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las habilidades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de comunicación clínica.</a:t>
            </a:r>
            <a:endParaRPr lang="es-MX" b="1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88244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12543"/>
            <a:ext cx="10515600" cy="872196"/>
          </a:xfrm>
        </p:spPr>
        <p:txBody>
          <a:bodyPr>
            <a:normAutofit/>
          </a:bodyPr>
          <a:lstStyle/>
          <a:p>
            <a:r>
              <a:rPr lang="es-MX" b="1" dirty="0">
                <a:solidFill>
                  <a:srgbClr val="C00000"/>
                </a:solidFill>
                <a:latin typeface="DIN-Medium"/>
              </a:rPr>
              <a:t>Modelo de </a:t>
            </a:r>
            <a:r>
              <a:rPr lang="es-MX" b="1" dirty="0" smtClean="0">
                <a:solidFill>
                  <a:srgbClr val="C00000"/>
                </a:solidFill>
                <a:latin typeface="DIN-Medium"/>
              </a:rPr>
              <a:t>I.E </a:t>
            </a:r>
            <a:r>
              <a:rPr lang="es-MX" b="1" dirty="0">
                <a:solidFill>
                  <a:srgbClr val="C00000"/>
                </a:solidFill>
                <a:latin typeface="DIN-Medium"/>
              </a:rPr>
              <a:t>de Mayer y </a:t>
            </a:r>
            <a:r>
              <a:rPr lang="es-MX" b="1" dirty="0" err="1">
                <a:solidFill>
                  <a:srgbClr val="C00000"/>
                </a:solidFill>
                <a:latin typeface="DIN-Medium"/>
              </a:rPr>
              <a:t>Salovey</a:t>
            </a:r>
            <a:endParaRPr lang="es-MX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2819" y="2685570"/>
            <a:ext cx="3468925" cy="2267909"/>
          </a:xfrm>
          <a:prstGeom prst="rect">
            <a:avLst/>
          </a:prstGeom>
        </p:spPr>
      </p:pic>
      <p:sp>
        <p:nvSpPr>
          <p:cNvPr id="4" name="Elipse 3"/>
          <p:cNvSpPr/>
          <p:nvPr/>
        </p:nvSpPr>
        <p:spPr>
          <a:xfrm>
            <a:off x="3550268" y="2698362"/>
            <a:ext cx="5081452" cy="3683726"/>
          </a:xfrm>
          <a:prstGeom prst="ellipse">
            <a:avLst/>
          </a:prstGeom>
          <a:gradFill flip="none" rotWithShape="1">
            <a:gsLst>
              <a:gs pos="0">
                <a:srgbClr val="D957C6">
                  <a:tint val="66000"/>
                  <a:satMod val="160000"/>
                </a:srgbClr>
              </a:gs>
              <a:gs pos="50000">
                <a:srgbClr val="D957C6">
                  <a:tint val="44500"/>
                  <a:satMod val="160000"/>
                </a:srgbClr>
              </a:gs>
              <a:gs pos="100000">
                <a:srgbClr val="D957C6">
                  <a:tint val="23500"/>
                  <a:satMod val="160000"/>
                </a:srgbClr>
              </a:gs>
            </a:gsLst>
            <a:lin ang="2700000" scaled="1"/>
            <a:tileRect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INTELIGENCIA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EMOCIONAL</a:t>
            </a:r>
            <a:endParaRPr kumimoji="0" lang="es-MX" sz="28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5" name="Estrella de 5 puntas 4"/>
          <p:cNvSpPr/>
          <p:nvPr/>
        </p:nvSpPr>
        <p:spPr>
          <a:xfrm>
            <a:off x="5633794" y="5140765"/>
            <a:ext cx="914400" cy="914400"/>
          </a:xfrm>
          <a:prstGeom prst="star5">
            <a:avLst/>
          </a:prstGeom>
          <a:solidFill>
            <a:srgbClr val="C000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800" b="1" i="0" u="none" strike="noStrike" kern="120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9748" y="2918097"/>
            <a:ext cx="914479" cy="914479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2379357" y="984739"/>
            <a:ext cx="3891744" cy="1735783"/>
          </a:xfrm>
          <a:prstGeom prst="ellipse">
            <a:avLst/>
          </a:prstGeom>
          <a:solidFill>
            <a:schemeClr val="accent2">
              <a:lumMod val="40000"/>
              <a:lumOff val="6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FACILITACIÓN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EMOCIONAL</a:t>
            </a:r>
          </a:p>
        </p:txBody>
      </p:sp>
      <p:sp>
        <p:nvSpPr>
          <p:cNvPr id="9" name="Elipse 8"/>
          <p:cNvSpPr/>
          <p:nvPr/>
        </p:nvSpPr>
        <p:spPr>
          <a:xfrm>
            <a:off x="109791" y="2164418"/>
            <a:ext cx="3755069" cy="2349300"/>
          </a:xfrm>
          <a:prstGeom prst="ellipse">
            <a:avLst/>
          </a:prstGeom>
          <a:solidFill>
            <a:srgbClr val="FFFF00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PERCEPCIÓN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2800" b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EXPRESIÓN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EMOCIONAL</a:t>
            </a:r>
          </a:p>
        </p:txBody>
      </p:sp>
      <p:sp>
        <p:nvSpPr>
          <p:cNvPr id="10" name="Elipse 9"/>
          <p:cNvSpPr/>
          <p:nvPr/>
        </p:nvSpPr>
        <p:spPr>
          <a:xfrm>
            <a:off x="6387084" y="878413"/>
            <a:ext cx="4270256" cy="1719666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CONOCIMIENTO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EMOCIONAL</a:t>
            </a:r>
          </a:p>
        </p:txBody>
      </p:sp>
      <p:sp>
        <p:nvSpPr>
          <p:cNvPr id="11" name="Elipse 10"/>
          <p:cNvSpPr/>
          <p:nvPr/>
        </p:nvSpPr>
        <p:spPr>
          <a:xfrm>
            <a:off x="8271015" y="2592663"/>
            <a:ext cx="3938953" cy="1969476"/>
          </a:xfrm>
          <a:prstGeom prst="ellipse">
            <a:avLst/>
          </a:prstGeom>
          <a:solidFill>
            <a:srgbClr val="9933FF"/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REGULACIÓN DE EMOCIONES</a:t>
            </a:r>
          </a:p>
        </p:txBody>
      </p:sp>
    </p:spTree>
    <p:extLst>
      <p:ext uri="{BB962C8B-B14F-4D97-AF65-F5344CB8AC3E}">
        <p14:creationId xmlns:p14="http://schemas.microsoft.com/office/powerpoint/2010/main" val="3311249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4766" y="365125"/>
            <a:ext cx="11247120" cy="634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43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El Modelo de </a:t>
            </a:r>
            <a:r>
              <a:rPr lang="es-MX" b="1" dirty="0">
                <a:solidFill>
                  <a:srgbClr val="C00000"/>
                </a:solidFill>
                <a:latin typeface="DIN-Medium"/>
              </a:rPr>
              <a:t>Mayer y </a:t>
            </a:r>
            <a:r>
              <a:rPr lang="es-MX" b="1" dirty="0" err="1">
                <a:solidFill>
                  <a:srgbClr val="C00000"/>
                </a:solidFill>
                <a:latin typeface="DIN-Medium"/>
              </a:rPr>
              <a:t>Salovey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276497" y="2361202"/>
            <a:ext cx="11323320" cy="1988729"/>
          </a:xfrm>
          <a:solidFill>
            <a:schemeClr val="accent2">
              <a:lumMod val="40000"/>
              <a:lumOff val="6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Este es un modelo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jerárquico en el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que para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llegar a las habilidades de mayor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complejidad como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el manejo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emocional, 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son necesarias</a:t>
            </a:r>
          </a:p>
          <a:p>
            <a:pPr marL="0" indent="0">
              <a:buNone/>
            </a:pPr>
            <a:r>
              <a:rPr lang="es-MX" dirty="0">
                <a:solidFill>
                  <a:srgbClr val="002060"/>
                </a:solidFill>
                <a:latin typeface="CorporateA-Light"/>
              </a:rPr>
              <a:t>cada una de las habilidades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previas más elementales.</a:t>
            </a:r>
          </a:p>
          <a:p>
            <a:pPr marL="0" indent="0">
              <a:buNone/>
            </a:pP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444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13509" y="365125"/>
            <a:ext cx="11040291" cy="1325563"/>
          </a:xfrm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Habilidades que componen modelo de Mayer y </a:t>
            </a:r>
            <a:r>
              <a:rPr lang="es-MX" b="1" dirty="0" err="1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MX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6754" y="1825624"/>
            <a:ext cx="11878491" cy="5032375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b="1" u="sng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Percepción, evaluación y expresión </a:t>
            </a:r>
            <a:r>
              <a:rPr lang="es-MX" b="1" u="sng" dirty="0" smtClean="0">
                <a:solidFill>
                  <a:schemeClr val="accent6">
                    <a:lumMod val="50000"/>
                  </a:schemeClr>
                </a:solidFill>
                <a:latin typeface="DIN-Bold"/>
              </a:rPr>
              <a:t>de </a:t>
            </a:r>
            <a:r>
              <a:rPr lang="es-MX" b="1" u="sng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las emociones</a:t>
            </a:r>
            <a:r>
              <a:rPr lang="es-MX" b="1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: la precisión</a:t>
            </a:r>
          </a:p>
          <a:p>
            <a:pPr marL="0" indent="0" algn="just">
              <a:buNone/>
            </a:pPr>
            <a:r>
              <a:rPr lang="es-MX" b="1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con la que los individuos pueden </a:t>
            </a:r>
            <a:r>
              <a:rPr lang="es-MX" b="1" dirty="0" smtClean="0">
                <a:solidFill>
                  <a:schemeClr val="accent6">
                    <a:lumMod val="50000"/>
                  </a:schemeClr>
                </a:solidFill>
                <a:latin typeface="DIN-Bold"/>
              </a:rPr>
              <a:t>identificar las </a:t>
            </a:r>
            <a:r>
              <a:rPr lang="es-MX" b="1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emociones en uno mismo con los </a:t>
            </a:r>
            <a:r>
              <a:rPr lang="es-MX" b="1" dirty="0" smtClean="0">
                <a:solidFill>
                  <a:schemeClr val="accent6">
                    <a:lumMod val="50000"/>
                  </a:schemeClr>
                </a:solidFill>
                <a:latin typeface="DIN-Bold"/>
              </a:rPr>
              <a:t>correspondientes correlatos </a:t>
            </a:r>
            <a:r>
              <a:rPr lang="es-MX" b="1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fisiológicos y </a:t>
            </a:r>
            <a:r>
              <a:rPr lang="es-MX" b="1" dirty="0" smtClean="0">
                <a:solidFill>
                  <a:schemeClr val="accent6">
                    <a:lumMod val="50000"/>
                  </a:schemeClr>
                </a:solidFill>
                <a:latin typeface="DIN-Bold"/>
              </a:rPr>
              <a:t>cognitivos que </a:t>
            </a:r>
            <a:r>
              <a:rPr lang="es-MX" b="1" dirty="0">
                <a:solidFill>
                  <a:schemeClr val="accent6">
                    <a:lumMod val="50000"/>
                  </a:schemeClr>
                </a:solidFill>
                <a:latin typeface="DIN-Bold"/>
              </a:rPr>
              <a:t>éstas conllevan</a:t>
            </a:r>
            <a:r>
              <a:rPr lang="es-MX" b="1" dirty="0" smtClean="0">
                <a:solidFill>
                  <a:schemeClr val="accent6">
                    <a:lumMod val="50000"/>
                  </a:schemeClr>
                </a:solidFill>
                <a:latin typeface="DIN-Bold"/>
              </a:rPr>
              <a:t>.</a:t>
            </a:r>
          </a:p>
          <a:p>
            <a:pPr marL="0" indent="0" algn="just">
              <a:buNone/>
            </a:pPr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Las emociones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</a:rPr>
              <a:t>pueden ser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reconocidas no sólo en uno mismo,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</a:rPr>
              <a:t>sino también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en otras personas y objetos (obras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</a:rPr>
              <a:t>de arte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, sonidos,…). </a:t>
            </a:r>
            <a:endParaRPr lang="es-MX" dirty="0" smtClean="0">
              <a:solidFill>
                <a:schemeClr val="accent6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r>
              <a:rPr lang="es-MX" dirty="0" smtClean="0">
                <a:solidFill>
                  <a:schemeClr val="accent6">
                    <a:lumMod val="50000"/>
                  </a:schemeClr>
                </a:solidFill>
              </a:rPr>
              <a:t>También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</a:rPr>
              <a:t>incluye la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</a:rPr>
              <a:t>capacidad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para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expresar las emociones de una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manera adecuada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, así como para discriminar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con precisión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la honestidad o no de las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emociones expresadas </a:t>
            </a:r>
            <a:r>
              <a:rPr lang="es-MX" dirty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por los </a:t>
            </a:r>
            <a:r>
              <a:rPr lang="es-MX" dirty="0" smtClean="0">
                <a:solidFill>
                  <a:schemeClr val="accent6">
                    <a:lumMod val="50000"/>
                  </a:schemeClr>
                </a:solidFill>
                <a:cs typeface="Arial" panose="020B0604020202020204" pitchFamily="34" charset="0"/>
              </a:rPr>
              <a:t>otros.</a:t>
            </a:r>
          </a:p>
          <a:p>
            <a:pPr marL="0" indent="0" algn="just">
              <a:buNone/>
            </a:pPr>
            <a:endParaRPr lang="es-MX" dirty="0">
              <a:solidFill>
                <a:schemeClr val="accent6">
                  <a:lumMod val="50000"/>
                </a:schemeClr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9220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2069" y="365125"/>
            <a:ext cx="11131731" cy="758281"/>
          </a:xfrm>
        </p:spPr>
        <p:txBody>
          <a:bodyPr>
            <a:normAutofit fontScale="90000"/>
          </a:bodyPr>
          <a:lstStyle/>
          <a:p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Habilidades que </a:t>
            </a:r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 de Mayer y </a:t>
            </a:r>
            <a:r>
              <a:rPr lang="es-MX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MX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7567" y="1632858"/>
            <a:ext cx="11978640" cy="489680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Facilitación emocional: Los eventos emocionales que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ayudan al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procesamiento intelectual, es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decir, a cómo las emociones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actúan sobre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nuestro pensamiento y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nuestra forma </a:t>
            </a:r>
            <a:r>
              <a:rPr lang="es-MX" b="1" dirty="0">
                <a:solidFill>
                  <a:srgbClr val="002060"/>
                </a:solidFill>
                <a:latin typeface="CorporateA-Light"/>
              </a:rPr>
              <a:t>de procesar la </a:t>
            </a:r>
            <a:r>
              <a:rPr lang="es-MX" b="1" dirty="0" smtClean="0">
                <a:solidFill>
                  <a:srgbClr val="002060"/>
                </a:solidFill>
                <a:latin typeface="CorporateA-Light"/>
              </a:rPr>
              <a:t>información.</a:t>
            </a:r>
          </a:p>
          <a:p>
            <a:pPr marL="0" indent="0">
              <a:buNone/>
            </a:pPr>
            <a:r>
              <a:rPr lang="es-MX" dirty="0">
                <a:solidFill>
                  <a:srgbClr val="002060"/>
                </a:solidFill>
                <a:latin typeface="CorporateA-Light"/>
              </a:rPr>
              <a:t>Las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emociones van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a determinar y mejorar el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pensamiento porque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dirigen la atención de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los individuos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hacia la información importante.</a:t>
            </a:r>
          </a:p>
          <a:p>
            <a:pPr marL="0" indent="0">
              <a:buNone/>
            </a:pPr>
            <a:r>
              <a:rPr lang="es-MX" dirty="0">
                <a:solidFill>
                  <a:srgbClr val="002060"/>
                </a:solidFill>
                <a:latin typeface="CorporateA-Light"/>
              </a:rPr>
              <a:t>Las variaciones emocionales nos van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a permitir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adoptar diferentes puntos de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vista y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múltiples perspectivas de los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problemas.</a:t>
            </a: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2263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7383" y="365125"/>
            <a:ext cx="11066417" cy="1325563"/>
          </a:xfrm>
        </p:spPr>
        <p:txBody>
          <a:bodyPr/>
          <a:lstStyle/>
          <a:p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Habilidades que </a:t>
            </a:r>
            <a:r>
              <a:rPr lang="es-MX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 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modelo de Mayer y </a:t>
            </a:r>
            <a:r>
              <a:rPr lang="es-MX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287383" y="1690688"/>
            <a:ext cx="11586754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s-MX" b="1" dirty="0" smtClean="0">
                <a:solidFill>
                  <a:srgbClr val="002060"/>
                </a:solidFill>
                <a:latin typeface="DIN-Bold"/>
              </a:rPr>
              <a:t>Conocimiento emocional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: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 Es la 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capacidad para comprender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emociones y 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utilizar el conocimiento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emocional.</a:t>
            </a:r>
          </a:p>
          <a:p>
            <a:pPr marL="0" indent="0">
              <a:buNone/>
            </a:pPr>
            <a:r>
              <a:rPr lang="es-MX" dirty="0" smtClean="0">
                <a:solidFill>
                  <a:srgbClr val="002060"/>
                </a:solidFill>
              </a:rPr>
              <a:t>Es la capacidad para etiquetar las </a:t>
            </a:r>
            <a:r>
              <a:rPr lang="es-MX" dirty="0">
                <a:solidFill>
                  <a:srgbClr val="002060"/>
                </a:solidFill>
              </a:rPr>
              <a:t>emociones e identificar las </a:t>
            </a:r>
            <a:r>
              <a:rPr lang="es-MX" dirty="0" smtClean="0">
                <a:solidFill>
                  <a:srgbClr val="002060"/>
                </a:solidFill>
              </a:rPr>
              <a:t>relaciones que </a:t>
            </a:r>
            <a:r>
              <a:rPr lang="es-MX" dirty="0">
                <a:solidFill>
                  <a:srgbClr val="002060"/>
                </a:solidFill>
              </a:rPr>
              <a:t>se dan entre las palabras y el </a:t>
            </a:r>
            <a:r>
              <a:rPr lang="es-MX" dirty="0" smtClean="0">
                <a:solidFill>
                  <a:srgbClr val="002060"/>
                </a:solidFill>
              </a:rPr>
              <a:t>significado de </a:t>
            </a:r>
            <a:r>
              <a:rPr lang="es-MX" dirty="0">
                <a:solidFill>
                  <a:srgbClr val="002060"/>
                </a:solidFill>
              </a:rPr>
              <a:t>la emoción</a:t>
            </a:r>
            <a:r>
              <a:rPr lang="es-MX" dirty="0" smtClean="0">
                <a:solidFill>
                  <a:srgbClr val="002060"/>
                </a:solidFill>
              </a:rPr>
              <a:t>.</a:t>
            </a:r>
          </a:p>
          <a:p>
            <a:pPr marL="0" indent="0">
              <a:buNone/>
            </a:pPr>
            <a:r>
              <a:rPr lang="es-MX" dirty="0" smtClean="0">
                <a:solidFill>
                  <a:srgbClr val="002060"/>
                </a:solidFill>
              </a:rPr>
              <a:t>Incluye el comprender emociones complejas</a:t>
            </a:r>
            <a:r>
              <a:rPr lang="es-MX" dirty="0">
                <a:solidFill>
                  <a:srgbClr val="002060"/>
                </a:solidFill>
              </a:rPr>
              <a:t>, así como aquellas que se </a:t>
            </a:r>
            <a:r>
              <a:rPr lang="es-MX" dirty="0" smtClean="0">
                <a:solidFill>
                  <a:srgbClr val="002060"/>
                </a:solidFill>
              </a:rPr>
              <a:t>producen de </a:t>
            </a:r>
            <a:r>
              <a:rPr lang="es-MX" dirty="0">
                <a:solidFill>
                  <a:srgbClr val="002060"/>
                </a:solidFill>
              </a:rPr>
              <a:t>modo </a:t>
            </a:r>
            <a:r>
              <a:rPr lang="es-MX" dirty="0" smtClean="0">
                <a:solidFill>
                  <a:srgbClr val="002060"/>
                </a:solidFill>
              </a:rPr>
              <a:t>simultáneo.</a:t>
            </a:r>
          </a:p>
          <a:p>
            <a:pPr marL="0" indent="0">
              <a:buNone/>
            </a:pP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5511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9634" y="208370"/>
            <a:ext cx="11014166" cy="1325563"/>
          </a:xfrm>
        </p:spPr>
        <p:txBody>
          <a:bodyPr/>
          <a:lstStyle/>
          <a:p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Habilidades que componen modelo de Mayer y </a:t>
            </a:r>
            <a:r>
              <a:rPr lang="es-MX" b="1" dirty="0" err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MX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56754" y="1533933"/>
            <a:ext cx="12035246" cy="5036684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b="1" dirty="0">
                <a:solidFill>
                  <a:srgbClr val="002060"/>
                </a:solidFill>
                <a:latin typeface="DIN-Bold"/>
              </a:rPr>
              <a:t>Regulación de las emociones: Incluye la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capacidad para 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reflexionar sobre las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emociones descartando 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o utilizando la información que</a:t>
            </a:r>
          </a:p>
          <a:p>
            <a:pPr marL="0" indent="0">
              <a:buNone/>
            </a:pPr>
            <a:r>
              <a:rPr lang="es-MX" b="1" dirty="0" smtClean="0">
                <a:solidFill>
                  <a:srgbClr val="002060"/>
                </a:solidFill>
                <a:latin typeface="DIN-Bold"/>
              </a:rPr>
              <a:t>   nos </a:t>
            </a:r>
            <a:r>
              <a:rPr lang="es-MX" b="1" dirty="0">
                <a:solidFill>
                  <a:srgbClr val="002060"/>
                </a:solidFill>
                <a:latin typeface="DIN-Bold"/>
              </a:rPr>
              <a:t>proporcionan en función de su </a:t>
            </a:r>
            <a:r>
              <a:rPr lang="es-MX" b="1" dirty="0" smtClean="0">
                <a:solidFill>
                  <a:srgbClr val="002060"/>
                </a:solidFill>
                <a:latin typeface="DIN-Bold"/>
              </a:rPr>
              <a:t>utilidad</a:t>
            </a:r>
            <a:endParaRPr lang="es-MX" b="1" dirty="0">
              <a:solidFill>
                <a:srgbClr val="002060"/>
              </a:solidFill>
              <a:latin typeface="DIN-Bold"/>
            </a:endParaRPr>
          </a:p>
          <a:p>
            <a:pPr marL="0" indent="0">
              <a:buNone/>
            </a:pPr>
            <a:r>
              <a:rPr lang="es-MX" b="1" dirty="0" smtClean="0">
                <a:solidFill>
                  <a:srgbClr val="002060"/>
                </a:solidFill>
                <a:latin typeface="DIN-Bold"/>
              </a:rPr>
              <a:t>  </a:t>
            </a:r>
            <a:r>
              <a:rPr lang="es-MX" sz="2400" dirty="0" smtClean="0">
                <a:solidFill>
                  <a:srgbClr val="002060"/>
                </a:solidFill>
                <a:latin typeface="DIN-Bold"/>
              </a:rPr>
              <a:t>Es el </a:t>
            </a:r>
            <a:r>
              <a:rPr lang="es-MX" sz="2400" dirty="0" smtClean="0">
                <a:solidFill>
                  <a:srgbClr val="002060"/>
                </a:solidFill>
                <a:latin typeface="CorporateA-Light"/>
              </a:rPr>
              <a:t>proceso emocional de mayor complejidad.</a:t>
            </a:r>
          </a:p>
          <a:p>
            <a:pPr marL="0" indent="0">
              <a:buNone/>
            </a:pPr>
            <a:r>
              <a:rPr lang="es-MX" dirty="0">
                <a:solidFill>
                  <a:srgbClr val="002060"/>
                </a:solidFill>
              </a:rPr>
              <a:t>Alcanza también a la habilidad para </a:t>
            </a:r>
            <a:r>
              <a:rPr lang="es-MX" dirty="0" smtClean="0">
                <a:solidFill>
                  <a:srgbClr val="002060"/>
                </a:solidFill>
              </a:rPr>
              <a:t>manejar las </a:t>
            </a:r>
            <a:r>
              <a:rPr lang="es-MX" dirty="0">
                <a:solidFill>
                  <a:srgbClr val="002060"/>
                </a:solidFill>
              </a:rPr>
              <a:t>emociones en uno mismo y en los</a:t>
            </a:r>
          </a:p>
          <a:p>
            <a:pPr marL="0" indent="0">
              <a:buNone/>
            </a:pPr>
            <a:r>
              <a:rPr lang="es-MX" dirty="0">
                <a:solidFill>
                  <a:srgbClr val="002060"/>
                </a:solidFill>
              </a:rPr>
              <a:t>demás, moderando las emociones </a:t>
            </a:r>
            <a:r>
              <a:rPr lang="es-MX" dirty="0" smtClean="0">
                <a:solidFill>
                  <a:srgbClr val="002060"/>
                </a:solidFill>
              </a:rPr>
              <a:t>negativas y </a:t>
            </a:r>
            <a:r>
              <a:rPr lang="es-MX" dirty="0">
                <a:solidFill>
                  <a:srgbClr val="002060"/>
                </a:solidFill>
              </a:rPr>
              <a:t>aumentando las positivas sin cohibir o </a:t>
            </a:r>
            <a:r>
              <a:rPr lang="es-MX" dirty="0" smtClean="0">
                <a:solidFill>
                  <a:srgbClr val="002060"/>
                </a:solidFill>
              </a:rPr>
              <a:t>extremar la </a:t>
            </a:r>
            <a:r>
              <a:rPr lang="es-MX" dirty="0">
                <a:solidFill>
                  <a:srgbClr val="002060"/>
                </a:solidFill>
              </a:rPr>
              <a:t>información que ellas conllevan</a:t>
            </a:r>
            <a:r>
              <a:rPr lang="es-MX" dirty="0" smtClean="0">
                <a:solidFill>
                  <a:srgbClr val="002060"/>
                </a:solidFill>
              </a:rPr>
              <a:t>.</a:t>
            </a:r>
          </a:p>
          <a:p>
            <a:pPr marL="0" indent="0">
              <a:buNone/>
            </a:pP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49844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52697" y="365125"/>
            <a:ext cx="11001103" cy="1325563"/>
          </a:xfrm>
        </p:spPr>
        <p:txBody>
          <a:bodyPr/>
          <a:lstStyle/>
          <a:p>
            <a:r>
              <a:rPr lang="es-MX" b="1" dirty="0" smtClean="0">
                <a:solidFill>
                  <a:srgbClr val="0070C0"/>
                </a:solidFill>
              </a:rPr>
              <a:t>Evaluación de la Inteligencia emocional </a:t>
            </a:r>
            <a:endParaRPr lang="es-MX" b="1" dirty="0">
              <a:solidFill>
                <a:srgbClr val="0070C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0879" y="1690687"/>
            <a:ext cx="4558937" cy="4292101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565034" y="1502229"/>
            <a:ext cx="64758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>
                <a:solidFill>
                  <a:srgbClr val="C00000"/>
                </a:solidFill>
                <a:latin typeface="CorporateA-Light"/>
              </a:rPr>
              <a:t>Test de Inteligencia Emocional Mayer-</a:t>
            </a:r>
          </a:p>
          <a:p>
            <a:r>
              <a:rPr lang="es-MX" sz="2800" dirty="0" err="1">
                <a:solidFill>
                  <a:srgbClr val="C00000"/>
                </a:solidFill>
                <a:latin typeface="CorporateA-Light"/>
              </a:rPr>
              <a:t>Salovey-Caruso</a:t>
            </a:r>
            <a:r>
              <a:rPr lang="es-MX" sz="2800" dirty="0">
                <a:solidFill>
                  <a:srgbClr val="C00000"/>
                </a:solidFill>
                <a:latin typeface="CorporateA-Light"/>
              </a:rPr>
              <a:t> (MSCEIT</a:t>
            </a:r>
            <a:r>
              <a:rPr lang="es-MX" sz="2800" dirty="0" smtClean="0">
                <a:solidFill>
                  <a:srgbClr val="C00000"/>
                </a:solidFill>
                <a:latin typeface="CorporateA-Light"/>
              </a:rPr>
              <a:t>)</a:t>
            </a:r>
          </a:p>
          <a:p>
            <a:endParaRPr lang="es-MX" sz="2800" dirty="0" smtClean="0">
              <a:latin typeface="CorporateA-Light"/>
            </a:endParaRPr>
          </a:p>
          <a:p>
            <a:r>
              <a:rPr lang="es-MX" sz="2800" dirty="0" smtClean="0">
                <a:solidFill>
                  <a:srgbClr val="002060"/>
                </a:solidFill>
                <a:latin typeface="CorporateA-Light"/>
              </a:rPr>
              <a:t>Es una escala </a:t>
            </a:r>
            <a:r>
              <a:rPr lang="es-MX" sz="2800" dirty="0">
                <a:solidFill>
                  <a:srgbClr val="002060"/>
                </a:solidFill>
                <a:latin typeface="CorporateA-Light"/>
              </a:rPr>
              <a:t>de rendimiento, </a:t>
            </a:r>
            <a:r>
              <a:rPr lang="es-MX" sz="2800" dirty="0" smtClean="0">
                <a:solidFill>
                  <a:srgbClr val="002060"/>
                </a:solidFill>
                <a:latin typeface="CorporateA-Light"/>
              </a:rPr>
              <a:t>que mide, cómo se encuentran las personas, </a:t>
            </a:r>
            <a:r>
              <a:rPr lang="es-MX" sz="2800" dirty="0">
                <a:solidFill>
                  <a:srgbClr val="002060"/>
                </a:solidFill>
                <a:latin typeface="CorporateA-Light"/>
              </a:rPr>
              <a:t>en las tareas </a:t>
            </a:r>
            <a:r>
              <a:rPr lang="es-MX" sz="2800" dirty="0" smtClean="0">
                <a:solidFill>
                  <a:srgbClr val="002060"/>
                </a:solidFill>
                <a:latin typeface="CorporateA-Light"/>
              </a:rPr>
              <a:t>y cómo resuelven </a:t>
            </a:r>
            <a:r>
              <a:rPr lang="es-MX" sz="2800" dirty="0">
                <a:solidFill>
                  <a:srgbClr val="002060"/>
                </a:solidFill>
                <a:latin typeface="CorporateA-Light"/>
              </a:rPr>
              <a:t>problemas </a:t>
            </a:r>
            <a:r>
              <a:rPr lang="es-MX" sz="2800" dirty="0" smtClean="0">
                <a:solidFill>
                  <a:srgbClr val="002060"/>
                </a:solidFill>
                <a:latin typeface="CorporateA-Light"/>
              </a:rPr>
              <a:t>emocionales.</a:t>
            </a:r>
            <a:endParaRPr lang="es-MX" sz="2800" dirty="0" smtClean="0">
              <a:solidFill>
                <a:srgbClr val="C00000"/>
              </a:solidFill>
              <a:latin typeface="CorporateA-Light"/>
            </a:endParaRPr>
          </a:p>
          <a:p>
            <a:endParaRPr lang="es-MX" sz="2800" dirty="0">
              <a:solidFill>
                <a:srgbClr val="C00000"/>
              </a:solidFill>
              <a:latin typeface="CorporateA-Light"/>
            </a:endParaRPr>
          </a:p>
          <a:p>
            <a:endParaRPr lang="es-MX" sz="28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293571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Algunos instrumentos para medir la I.E</a:t>
            </a:r>
            <a:endParaRPr lang="es-MX" b="1" dirty="0">
              <a:solidFill>
                <a:srgbClr val="00206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18011" y="1463040"/>
            <a:ext cx="10935789" cy="4713923"/>
          </a:xfrm>
        </p:spPr>
        <p:txBody>
          <a:bodyPr>
            <a:normAutofit fontScale="92500" lnSpcReduction="10000"/>
          </a:bodyPr>
          <a:lstStyle/>
          <a:p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Prueba de I.E Mayer-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Salovey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-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Caruso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, el MSCEIT es una escala con varios ítems.</a:t>
            </a:r>
          </a:p>
          <a:p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Test de inteligencia emocional de Goleman</a:t>
            </a:r>
          </a:p>
          <a:p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Trait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Meta-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Mood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Scale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T.M.M.S diseñada por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Salovey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, Mayer, Goldman, </a:t>
            </a:r>
            <a:r>
              <a:rPr lang="es-MX" dirty="0" err="1" smtClean="0">
                <a:solidFill>
                  <a:srgbClr val="000000"/>
                </a:solidFill>
                <a:latin typeface="Times New Roman" panose="02020603050405020304" pitchFamily="18" charset="0"/>
              </a:rPr>
              <a:t>Turvey</a:t>
            </a:r>
            <a:r>
              <a:rPr lang="es-MX" dirty="0" smtClean="0">
                <a:solidFill>
                  <a:srgbClr val="000000"/>
                </a:solidFill>
                <a:latin typeface="Times New Roman" panose="02020603050405020304" pitchFamily="18" charset="0"/>
              </a:rPr>
              <a:t> y Palfai 1995</a:t>
            </a:r>
            <a:endParaRPr lang="es-MX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Cuestionario de identificación de emociones (Vallés y Vallés. 1998). </a:t>
            </a:r>
          </a:p>
          <a:p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Test de habilidades de inteligencia emocional (Vallés y Vallés. 1998). Cuestionario de emocionalidad/racionalidad (Cristobal.1996). </a:t>
            </a:r>
          </a:p>
          <a:p>
            <a:r>
              <a:rPr lang="es-MX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Tests</a:t>
            </a: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 de inteligencia emocional (</a:t>
            </a:r>
            <a:r>
              <a:rPr lang="es-MX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Martineaud</a:t>
            </a: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 y </a:t>
            </a:r>
            <a:r>
              <a:rPr lang="es-MX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Engelhart</a:t>
            </a:r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. 1997). </a:t>
            </a:r>
          </a:p>
          <a:p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Cuestionario de autoestima emocional (Vallés y Vallés. 1998). </a:t>
            </a:r>
          </a:p>
          <a:p>
            <a:r>
              <a:rPr lang="es-MX" dirty="0">
                <a:solidFill>
                  <a:srgbClr val="000000"/>
                </a:solidFill>
                <a:latin typeface="Times New Roman" panose="02020603050405020304" pitchFamily="18" charset="0"/>
              </a:rPr>
              <a:t>Cuestionario de evaluación de las habilidades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741998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651211"/>
            <a:ext cx="10515600" cy="1325563"/>
          </a:xfrm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Cómo mejorar la inteligencia emocional.</a:t>
            </a:r>
            <a:endParaRPr lang="es-MX" b="1" dirty="0">
              <a:solidFill>
                <a:srgbClr val="002060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838200" y="1634210"/>
            <a:ext cx="3838303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MX" sz="2800" dirty="0" smtClean="0">
                <a:solidFill>
                  <a:srgbClr val="C00000"/>
                </a:solidFill>
              </a:rPr>
              <a:t>Conciencia de uno mismo </a:t>
            </a:r>
          </a:p>
          <a:p>
            <a:endParaRPr lang="es-MX" sz="2800" dirty="0" smtClean="0">
              <a:solidFill>
                <a:srgbClr val="C00000"/>
              </a:solidFill>
            </a:endParaRPr>
          </a:p>
          <a:p>
            <a:r>
              <a:rPr lang="es-MX" sz="2800" dirty="0" smtClean="0">
                <a:solidFill>
                  <a:srgbClr val="C00000"/>
                </a:solidFill>
              </a:rPr>
              <a:t>Autorregulación</a:t>
            </a:r>
          </a:p>
          <a:p>
            <a:endParaRPr lang="es-MX" sz="2800" dirty="0" smtClean="0">
              <a:solidFill>
                <a:srgbClr val="C00000"/>
              </a:solidFill>
            </a:endParaRPr>
          </a:p>
          <a:p>
            <a:r>
              <a:rPr lang="es-MX" sz="2800" dirty="0" smtClean="0">
                <a:solidFill>
                  <a:srgbClr val="C00000"/>
                </a:solidFill>
              </a:rPr>
              <a:t>Motivación</a:t>
            </a:r>
          </a:p>
          <a:p>
            <a:endParaRPr lang="es-MX" sz="2800" dirty="0" smtClean="0">
              <a:solidFill>
                <a:srgbClr val="C00000"/>
              </a:solidFill>
            </a:endParaRPr>
          </a:p>
          <a:p>
            <a:r>
              <a:rPr lang="es-MX" sz="2800" dirty="0" smtClean="0">
                <a:solidFill>
                  <a:srgbClr val="C00000"/>
                </a:solidFill>
              </a:rPr>
              <a:t>Empatía</a:t>
            </a:r>
          </a:p>
          <a:p>
            <a:endParaRPr lang="es-MX" sz="2800" dirty="0" smtClean="0">
              <a:solidFill>
                <a:srgbClr val="C00000"/>
              </a:solidFill>
            </a:endParaRPr>
          </a:p>
          <a:p>
            <a:endParaRPr lang="es-MX" sz="2800" dirty="0">
              <a:solidFill>
                <a:srgbClr val="C00000"/>
              </a:solidFill>
            </a:endParaRPr>
          </a:p>
          <a:p>
            <a:r>
              <a:rPr lang="es-MX" sz="2800" dirty="0" smtClean="0">
                <a:solidFill>
                  <a:srgbClr val="C00000"/>
                </a:solidFill>
              </a:rPr>
              <a:t>Destreza social</a:t>
            </a:r>
            <a:endParaRPr lang="es-MX" sz="2800" dirty="0">
              <a:solidFill>
                <a:srgbClr val="C00000"/>
              </a:solidFill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684120" y="1634210"/>
            <a:ext cx="6230983" cy="4893647"/>
          </a:xfrm>
          <a:prstGeom prst="rect">
            <a:avLst/>
          </a:prstGeom>
          <a:solidFill>
            <a:srgbClr val="FF99CC"/>
          </a:solidFill>
        </p:spPr>
        <p:txBody>
          <a:bodyPr wrap="square" rtlCol="0">
            <a:spAutoFit/>
          </a:bodyPr>
          <a:lstStyle/>
          <a:p>
            <a:r>
              <a:rPr lang="es-MX" sz="2400" dirty="0" smtClean="0">
                <a:solidFill>
                  <a:srgbClr val="002060"/>
                </a:solidFill>
              </a:rPr>
              <a:t>Mantén un diario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Cuenta hasta tres antes de reaccionar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Analiza tus valores y códigos éticos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Sé crítico y acepta tus errores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Relájate y practica el Mindfulness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Evalúa tu trabajo y motivación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Acostúmbrate a ver el lado positivo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Ponte en los zapatos de las otras personas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Presta atención al lenguaje corporal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Responde a los sentimientos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Aprende a resolver conflictos y comunicarte mejor</a:t>
            </a:r>
          </a:p>
          <a:p>
            <a:r>
              <a:rPr lang="es-MX" sz="2400" dirty="0" smtClean="0">
                <a:solidFill>
                  <a:srgbClr val="002060"/>
                </a:solidFill>
              </a:rPr>
              <a:t>Elogia el trabajo de los demás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idx="1"/>
          </p:nvPr>
        </p:nvSpPr>
        <p:spPr>
          <a:xfrm>
            <a:off x="10345782" y="2103120"/>
            <a:ext cx="1008017" cy="4073842"/>
          </a:xfrm>
        </p:spPr>
        <p:txBody>
          <a:bodyPr/>
          <a:lstStyle/>
          <a:p>
            <a:endParaRPr lang="es-MX" dirty="0" smtClean="0"/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923388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9611" y="326571"/>
            <a:ext cx="8438606" cy="6387737"/>
          </a:xfrm>
          <a:prstGeom prst="rect">
            <a:avLst/>
          </a:prstGeom>
          <a:solidFill>
            <a:schemeClr val="bg1"/>
          </a:solidFill>
          <a:effectLst>
            <a:outerShdw blurRad="50800" dist="50800" dir="5400000" algn="ctr" rotWithShape="0">
              <a:schemeClr val="bg1"/>
            </a:outerShdw>
          </a:effectLst>
        </p:spPr>
      </p:pic>
    </p:spTree>
    <p:extLst>
      <p:ext uri="{BB962C8B-B14F-4D97-AF65-F5344CB8AC3E}">
        <p14:creationId xmlns:p14="http://schemas.microsoft.com/office/powerpoint/2010/main" val="428580145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Conclusión</a:t>
            </a:r>
            <a:endParaRPr lang="es-MX" b="1" dirty="0">
              <a:solidFill>
                <a:srgbClr val="00206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26571" y="1825625"/>
            <a:ext cx="11351623" cy="4351338"/>
          </a:xfrm>
        </p:spPr>
        <p:txBody>
          <a:bodyPr>
            <a:normAutofit/>
          </a:bodyPr>
          <a:lstStyle/>
          <a:p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Elevar la preparación sobre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la </a:t>
            </a:r>
            <a:r>
              <a:rPr lang="es-MX" dirty="0">
                <a:solidFill>
                  <a:srgbClr val="C00000"/>
                </a:solidFill>
                <a:latin typeface="CorporateA-Light"/>
              </a:rPr>
              <a:t>IE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 tiene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el potencial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de enriquecer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la comprensión sobre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cómo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formar a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médicos y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organizaciones sanitarias de excelencia.</a:t>
            </a:r>
          </a:p>
          <a:p>
            <a:r>
              <a:rPr lang="es-MX" dirty="0">
                <a:solidFill>
                  <a:srgbClr val="002060"/>
                </a:solidFill>
                <a:latin typeface="CorporateA-Light"/>
              </a:rPr>
              <a:t>El desafío para los próximos años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será diseñar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programas eficaces para que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los médicos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del siglo XXI tengan a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partes iguales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los conocimientos técnicos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más evolucionados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sobre las enfermedades,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así como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la </a:t>
            </a:r>
            <a:r>
              <a:rPr lang="es-MX" dirty="0">
                <a:solidFill>
                  <a:srgbClr val="C00000"/>
                </a:solidFill>
                <a:latin typeface="CorporateA-Light"/>
              </a:rPr>
              <a:t>IE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 necesaria para establecer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una comunicación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clínica efectiva y </a:t>
            </a:r>
            <a:r>
              <a:rPr lang="es-MX" dirty="0" smtClean="0">
                <a:solidFill>
                  <a:srgbClr val="002060"/>
                </a:solidFill>
                <a:latin typeface="CorporateA-Light"/>
              </a:rPr>
              <a:t>positiva con </a:t>
            </a:r>
            <a:r>
              <a:rPr lang="es-MX" dirty="0">
                <a:solidFill>
                  <a:srgbClr val="002060"/>
                </a:solidFill>
                <a:latin typeface="CorporateA-Light"/>
              </a:rPr>
              <a:t>sus pacientes.</a:t>
            </a:r>
            <a:endParaRPr lang="es-MX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441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516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51263" y="156121"/>
            <a:ext cx="10515600" cy="601526"/>
          </a:xfrm>
        </p:spPr>
        <p:txBody>
          <a:bodyPr>
            <a:normAutofit fontScale="90000"/>
          </a:bodyPr>
          <a:lstStyle/>
          <a:p>
            <a:r>
              <a:rPr lang="es-MX" dirty="0" smtClean="0"/>
              <a:t>Bibliografía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4062" y="875211"/>
            <a:ext cx="11702143" cy="5878286"/>
          </a:xfrm>
        </p:spPr>
        <p:txBody>
          <a:bodyPr>
            <a:normAutofit fontScale="70000" lnSpcReduction="20000"/>
          </a:bodyPr>
          <a:lstStyle/>
          <a:p>
            <a:pPr marR="240030" algn="just">
              <a:lnSpc>
                <a:spcPct val="107000"/>
              </a:lnSpc>
              <a:spcAft>
                <a:spcPts val="0"/>
              </a:spcAft>
            </a:pPr>
            <a:r>
              <a:rPr lang="es-ES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Básica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130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_tradnl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1- 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Goleman D. La inteligencia emocional. México, D.F.: Vergara; 2001.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130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_tradnl" sz="24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2- </a:t>
            </a:r>
            <a:r>
              <a:rPr lang="es-ES_tradnl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Tejido P, M, M. La inteligencia emocional</a:t>
            </a:r>
            <a:r>
              <a:rPr lang="es-ES_tradnl" sz="24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s-ES_tradnl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Universidad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Nacional Andrés Bello. Chile. https://infolibros.org/pdfview/1749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130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3- Cómo desarrollar la inteligencia emocional. Herminia Goma Quintilla. https://infolibros.org/pdfview/1751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0030" indent="0" algn="just">
              <a:lnSpc>
                <a:spcPct val="106000"/>
              </a:lnSpc>
              <a:spcAft>
                <a:spcPts val="800"/>
              </a:spcAft>
              <a:buNone/>
            </a:pPr>
            <a:r>
              <a:rPr lang="es-ES_tradnl" sz="2400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_tradnl" sz="2400" dirty="0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s-ES" dirty="0" err="1" smtClean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omplementaria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003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De la Cruz-Portilla, A. C. (2020). Influencia de la inteligencia emocional sobre la satisfacción laboral: Revisión de Estudios. Revista UNIMAR, 38(2), 63-92. DOI: </a:t>
            </a:r>
            <a:r>
              <a:rPr lang="es-ES" u="sng" dirty="0">
                <a:solidFill>
                  <a:srgbClr val="0563C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https://doi.org/10.31948/Rev.unimar/unimar38-2-art3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003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Angona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A. (2010).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Psicobiología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de la emoción. Las llamadas “emociones negativas”, desde un punto de vista adaptativo y evolucionista (Trabajo de Grado). Universidad de la República. Montevideo, Uruguay. Recuperado de </a:t>
            </a:r>
            <a:r>
              <a:rPr lang="es-ES" u="sng" dirty="0">
                <a:solidFill>
                  <a:srgbClr val="0563C1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https://sifp.psico.edu.uy/psicobiolog%C3%ADa-de-la-emoci%C3%B3n-lasllamadas-%E2%80%9Cemociones-negativas%E2%80%9D-desde-un-punto-de-vista-adaptativo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0030" indent="0" algn="just">
              <a:lnSpc>
                <a:spcPct val="107000"/>
              </a:lnSpc>
              <a:spcAft>
                <a:spcPts val="0"/>
              </a:spcAft>
              <a:buNone/>
            </a:pP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Grewal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D,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Davidson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HA.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Emotional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intelligence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graduate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medical </a:t>
            </a:r>
            <a:r>
              <a:rPr lang="es-ES" dirty="0" err="1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education.JAMA</a:t>
            </a:r>
            <a:r>
              <a:rPr lang="es-ES" dirty="0"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2008; 300:1200–1202.</a:t>
            </a:r>
            <a:endParaRPr lang="es-MX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241300" indent="0" algn="just">
              <a:lnSpc>
                <a:spcPct val="107000"/>
              </a:lnSpc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4573786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98120" y="640080"/>
            <a:ext cx="11871960" cy="5852159"/>
          </a:xfrm>
        </p:spPr>
        <p:txBody>
          <a:bodyPr>
            <a:normAutofit/>
          </a:bodyPr>
          <a:lstStyle/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Mayer JD,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P.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What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emotional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intelligence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? En: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Salovey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P,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Sluyter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D, eds.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Emotional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Development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Emotional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Intelligence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Implications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Educators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 New York, NY: Basic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Books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; 2007:3-31.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- Epstein RM, Street RL, Jr.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Patient-Centered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Communication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in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Care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Promoting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Healing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Reducing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Suffering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National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Cancer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Institute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, NIH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Publication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No. 07-6225.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Bethesda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, MD, 2007.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- Delgado, S. Y.,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Faza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, V. G., Calvo, A. S., Gil, P. S., &amp; Gómez, L. G. Relación entre la inteligencia emocional y el burnout en los médicos de Atención Primaria. Medicina de Familia. SEMERGEN, 46(7), (2020). 472-478.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- Marcos, José Félix,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Cerdio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, David, Campo, Elvia del, Gutiérrez, Rosalba Esther, Castro, Leonel Antonio, &amp; Cedillo, Alma Cristina. (2021). Relación médico-paciente e inteligencia emocional, un reto en la educación médica. Medicina y ética, 32(3), 635-664.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Epub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14 de agosto de 2023.https://doi.org/10.36105/mye.2021v32n3.01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- Ortiz-Acosta Rogelio, Beltrán-Jiménez Beatriz Elena. Habilidades clínicas, inteligencia emocional percibida y desgaste laboral en médicos pasantes de servicio social. Investigación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educ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. médica  [revista en la Internet]. 2019  Mar [citado  2023  </a:t>
            </a:r>
            <a:r>
              <a:rPr lang="es-ES" sz="2000" dirty="0" err="1">
                <a:latin typeface="Arial" panose="020B0604020202020204" pitchFamily="34" charset="0"/>
                <a:cs typeface="Arial" panose="020B0604020202020204" pitchFamily="34" charset="0"/>
              </a:rPr>
              <a:t>Ago</a:t>
            </a:r>
            <a:r>
              <a:rPr lang="es-ES" sz="2000" dirty="0">
                <a:latin typeface="Arial" panose="020B0604020202020204" pitchFamily="34" charset="0"/>
                <a:cs typeface="Arial" panose="020B0604020202020204" pitchFamily="34" charset="0"/>
              </a:rPr>
              <a:t>  26] ;  8( 29 ): 76-84. Disponible en: http://www.scielo.org.mx/scielo.php?script=sci_arttext&amp;pid=S2007-50572019000100076&amp;lng=es.  </a:t>
            </a:r>
            <a:r>
              <a:rPr lang="es-ES" sz="2000" u="sng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https://doi.org/10.1016/j.riem.2016.11.006</a:t>
            </a:r>
            <a:endParaRPr lang="es-MX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3029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85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16182" y="705394"/>
            <a:ext cx="9237617" cy="985294"/>
          </a:xfrm>
        </p:spPr>
        <p:txBody>
          <a:bodyPr/>
          <a:lstStyle/>
          <a:p>
            <a:r>
              <a:rPr lang="es-MX" b="1" dirty="0" smtClean="0">
                <a:solidFill>
                  <a:srgbClr val="002060"/>
                </a:solidFill>
              </a:rPr>
              <a:t>Situación actual</a:t>
            </a:r>
            <a:endParaRPr lang="es-MX" b="1" dirty="0">
              <a:solidFill>
                <a:srgbClr val="002060"/>
              </a:solidFill>
            </a:endParaRPr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16183" y="1690688"/>
            <a:ext cx="7837714" cy="472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9333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a 3"/>
          <p:cNvGraphicFramePr/>
          <p:nvPr>
            <p:extLst>
              <p:ext uri="{D42A27DB-BD31-4B8C-83A1-F6EECF244321}">
                <p14:modId xmlns:p14="http://schemas.microsoft.com/office/powerpoint/2010/main" val="3520805961"/>
              </p:ext>
            </p:extLst>
          </p:nvPr>
        </p:nvGraphicFramePr>
        <p:xfrm>
          <a:off x="182880" y="783771"/>
          <a:ext cx="11691257" cy="53545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Imagen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5325" y="313508"/>
            <a:ext cx="1946365" cy="224681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5325" y="4140926"/>
            <a:ext cx="1946365" cy="2467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19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/>
          <p:cNvSpPr txBox="1"/>
          <p:nvPr/>
        </p:nvSpPr>
        <p:spPr>
          <a:xfrm>
            <a:off x="470264" y="1254033"/>
            <a:ext cx="11325497" cy="9541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s-ES" sz="2800" b="1" dirty="0">
                <a:solidFill>
                  <a:srgbClr val="00206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¿</a:t>
            </a:r>
            <a:r>
              <a:rPr lang="es-MX" sz="2800" b="1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Constituye un reto para formación académica, la educación de las emociones ? </a:t>
            </a:r>
            <a:endParaRPr lang="es-MX" sz="2800" b="1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470264" y="431074"/>
            <a:ext cx="87995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dirty="0" smtClean="0">
                <a:solidFill>
                  <a:srgbClr val="002060"/>
                </a:solidFill>
              </a:rPr>
              <a:t>ALGUNAS INTERROGANTES DE LA TEMÁTICA </a:t>
            </a:r>
            <a:endParaRPr lang="es-MX" sz="3600" b="1" dirty="0">
              <a:solidFill>
                <a:srgbClr val="002060"/>
              </a:solidFill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70263" y="2507879"/>
            <a:ext cx="11325497" cy="584775"/>
          </a:xfrm>
          <a:prstGeom prst="rect">
            <a:avLst/>
          </a:prstGeom>
          <a:gradFill>
            <a:gsLst>
              <a:gs pos="0">
                <a:srgbClr val="EC44A4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00206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¿ </a:t>
            </a:r>
            <a:r>
              <a:rPr lang="es-MX" sz="3200" b="1" dirty="0" smtClean="0">
                <a:solidFill>
                  <a:srgbClr val="002060"/>
                </a:solidFill>
              </a:rPr>
              <a:t>La inteligencia emocional es innata o adquirida ?</a:t>
            </a:r>
            <a:endParaRPr lang="es-MX" sz="3200" b="1" dirty="0">
              <a:solidFill>
                <a:srgbClr val="002060"/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470264" y="3502855"/>
            <a:ext cx="9093580" cy="523220"/>
          </a:xfrm>
          <a:prstGeom prst="rect">
            <a:avLst/>
          </a:prstGeom>
          <a:solidFill>
            <a:srgbClr val="FF7C80"/>
          </a:solidFill>
        </p:spPr>
        <p:txBody>
          <a:bodyPr wrap="none" rtlCol="0">
            <a:spAutoFit/>
          </a:bodyPr>
          <a:lstStyle/>
          <a:p>
            <a:r>
              <a:rPr lang="es-ES" sz="2800" b="1" dirty="0" smtClean="0">
                <a:solidFill>
                  <a:srgbClr val="00206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¿ Se pueden desarrollar y entrenar, las emociones ?</a:t>
            </a:r>
            <a:endParaRPr lang="es-MX" dirty="0"/>
          </a:p>
        </p:txBody>
      </p:sp>
      <p:sp>
        <p:nvSpPr>
          <p:cNvPr id="12" name="CuadroTexto 11"/>
          <p:cNvSpPr txBox="1"/>
          <p:nvPr/>
        </p:nvSpPr>
        <p:spPr>
          <a:xfrm>
            <a:off x="470264" y="4614203"/>
            <a:ext cx="11325497" cy="95410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2800" b="1" dirty="0" smtClean="0">
                <a:solidFill>
                  <a:srgbClr val="00206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¿Existe en el currículo de las carreras de la salud, algún</a:t>
            </a:r>
          </a:p>
          <a:p>
            <a:r>
              <a:rPr lang="es-ES" sz="2800" b="1" dirty="0" smtClean="0">
                <a:solidFill>
                  <a:srgbClr val="002060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momento para insertar esta competencia?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1273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693125" y="160427"/>
            <a:ext cx="5915297" cy="1325563"/>
          </a:xfrm>
        </p:spPr>
        <p:txBody>
          <a:bodyPr/>
          <a:lstStyle/>
          <a:p>
            <a:pPr algn="ctr"/>
            <a:r>
              <a:rPr lang="es-MX" b="1" dirty="0" smtClean="0">
                <a:solidFill>
                  <a:srgbClr val="FF0000"/>
                </a:solidFill>
              </a:rPr>
              <a:t>QUÉ ES UNA EMOCIÓN</a:t>
            </a:r>
            <a:endParaRPr lang="es-MX" b="1" dirty="0">
              <a:solidFill>
                <a:srgbClr val="FF0000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92974" y="1485990"/>
            <a:ext cx="11494226" cy="4351338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s-MX" sz="3200" dirty="0" smtClean="0">
                <a:solidFill>
                  <a:srgbClr val="002060"/>
                </a:solidFill>
              </a:rPr>
              <a:t>Es una respuesta organizada que se genera posterior a un acontecimiento externo o un suceso interno )pensamiento, imagen, conducta, </a:t>
            </a:r>
            <a:r>
              <a:rPr lang="es-MX" sz="3200" dirty="0" err="1" smtClean="0">
                <a:solidFill>
                  <a:srgbClr val="002060"/>
                </a:solidFill>
              </a:rPr>
              <a:t>etc</a:t>
            </a:r>
            <a:r>
              <a:rPr lang="es-MX" sz="3200" dirty="0" smtClean="0">
                <a:solidFill>
                  <a:srgbClr val="002060"/>
                </a:solidFill>
              </a:rPr>
              <a:t>).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200" dirty="0" smtClean="0">
                <a:solidFill>
                  <a:srgbClr val="002060"/>
                </a:solidFill>
              </a:rPr>
              <a:t>Primero ocurre el proceso perceptivo del evento y luego una valoración.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s-MX" sz="3200" dirty="0" smtClean="0">
                <a:solidFill>
                  <a:srgbClr val="002060"/>
                </a:solidFill>
              </a:rPr>
              <a:t>El resultado es una reacción neuropsicológica, comportamental o cognitiva.</a:t>
            </a:r>
          </a:p>
          <a:p>
            <a:pPr>
              <a:buFont typeface="Wingdings" panose="05000000000000000000" pitchFamily="2" charset="2"/>
              <a:buChar char="Ø"/>
            </a:pPr>
            <a:endParaRPr lang="es-MX" sz="3200" dirty="0">
              <a:solidFill>
                <a:srgbClr val="002060"/>
              </a:solidFill>
            </a:endParaRPr>
          </a:p>
          <a:p>
            <a:pPr marL="0" indent="0">
              <a:buNone/>
            </a:pPr>
            <a:r>
              <a:rPr lang="es-MX" sz="3200" dirty="0" smtClean="0">
                <a:solidFill>
                  <a:srgbClr val="002060"/>
                </a:solidFill>
              </a:rPr>
              <a:t>Ejemplo de emociones: miedo, tristeza, ira, alegría, sorpresa, enojo.</a:t>
            </a:r>
            <a:endParaRPr lang="es-MX" sz="32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526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00445" y="156120"/>
            <a:ext cx="11665131" cy="810532"/>
          </a:xfrm>
        </p:spPr>
        <p:txBody>
          <a:bodyPr/>
          <a:lstStyle/>
          <a:p>
            <a:r>
              <a:rPr lang="es-MX" dirty="0" smtClean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Antecedentes históricos de la I.E</a:t>
            </a:r>
            <a:endParaRPr lang="es-MX" dirty="0">
              <a:solidFill>
                <a:srgbClr val="00206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331111"/>
              </p:ext>
            </p:extLst>
          </p:nvPr>
        </p:nvGraphicFramePr>
        <p:xfrm>
          <a:off x="300445" y="966652"/>
          <a:ext cx="11534503" cy="57386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3218">
                  <a:extLst>
                    <a:ext uri="{9D8B030D-6E8A-4147-A177-3AD203B41FA5}">
                      <a16:colId xmlns:a16="http://schemas.microsoft.com/office/drawing/2014/main" val="3130072312"/>
                    </a:ext>
                  </a:extLst>
                </a:gridCol>
                <a:gridCol w="3758433">
                  <a:extLst>
                    <a:ext uri="{9D8B030D-6E8A-4147-A177-3AD203B41FA5}">
                      <a16:colId xmlns:a16="http://schemas.microsoft.com/office/drawing/2014/main" val="1572175090"/>
                    </a:ext>
                  </a:extLst>
                </a:gridCol>
                <a:gridCol w="5932852">
                  <a:extLst>
                    <a:ext uri="{9D8B030D-6E8A-4147-A177-3AD203B41FA5}">
                      <a16:colId xmlns:a16="http://schemas.microsoft.com/office/drawing/2014/main" val="858844405"/>
                    </a:ext>
                  </a:extLst>
                </a:gridCol>
              </a:tblGrid>
              <a:tr h="862148"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chemeClr val="accent5">
                              <a:lumMod val="5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AÑO</a:t>
                      </a:r>
                      <a:endParaRPr lang="es-MX" sz="2400" dirty="0">
                        <a:solidFill>
                          <a:schemeClr val="accent5">
                            <a:lumMod val="50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rgbClr val="002060"/>
                          </a:solidFill>
                        </a:rPr>
                        <a:t>AUTORES</a:t>
                      </a:r>
                      <a:endParaRPr lang="es-MX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MX" sz="2400" dirty="0" smtClean="0"/>
                    </a:p>
                    <a:p>
                      <a:r>
                        <a:rPr lang="es-MX" sz="2400" dirty="0" smtClean="0">
                          <a:solidFill>
                            <a:srgbClr val="002060"/>
                          </a:solidFill>
                        </a:rPr>
                        <a:t>PRINCIPALES</a:t>
                      </a:r>
                      <a:r>
                        <a:rPr lang="es-MX" sz="2400" baseline="0" dirty="0" smtClean="0">
                          <a:solidFill>
                            <a:srgbClr val="002060"/>
                          </a:solidFill>
                        </a:rPr>
                        <a:t> APORTES</a:t>
                      </a:r>
                      <a:endParaRPr lang="es-MX" sz="240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7214330"/>
                  </a:ext>
                </a:extLst>
              </a:tr>
              <a:tr h="992777">
                <a:tc>
                  <a:txBody>
                    <a:bodyPr/>
                    <a:lstStyle/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1920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Edward L. Thorndike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Utiliza el término inteligencia social</a:t>
                      </a:r>
                    </a:p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para describir la habilidad de comprender y motivar</a:t>
                      </a:r>
                    </a:p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a otras personas.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7126712"/>
                  </a:ext>
                </a:extLst>
              </a:tr>
              <a:tr h="1241812">
                <a:tc>
                  <a:txBody>
                    <a:bodyPr/>
                    <a:lstStyle/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1940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David Wechsler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Describe la influencia de factores no intelectivos sobre el comportamiento inteligente y sostiene que los test de</a:t>
                      </a:r>
                    </a:p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inteligencia no serían completos hasta que no se pudieran describir adecuadamente estos factores.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618495"/>
                  </a:ext>
                </a:extLst>
              </a:tr>
              <a:tr h="1113537">
                <a:tc>
                  <a:txBody>
                    <a:bodyPr/>
                    <a:lstStyle/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1964</a:t>
                      </a:r>
                    </a:p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1966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Martin </a:t>
                      </a:r>
                      <a:r>
                        <a:rPr lang="es-MX" sz="1800" b="0" i="0" u="none" strike="noStrike" baseline="0" dirty="0" err="1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Beldoch</a:t>
                      </a:r>
                      <a:endParaRPr lang="es-MX" sz="1800" b="0" i="0" u="none" strike="noStrike" baseline="0" dirty="0" smtClean="0">
                        <a:solidFill>
                          <a:srgbClr val="002060"/>
                        </a:solidFill>
                        <a:latin typeface="FreeSerif-Identity-H"/>
                      </a:endParaRPr>
                    </a:p>
                    <a:p>
                      <a:r>
                        <a:rPr lang="es-MX" sz="1800" b="0" i="0" u="none" strike="noStrike" baseline="0" dirty="0" err="1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Hanscarl</a:t>
                      </a:r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 </a:t>
                      </a:r>
                      <a:r>
                        <a:rPr lang="es-MX" sz="1800" b="0" i="0" u="none" strike="noStrike" baseline="0" dirty="0" err="1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Leuner</a:t>
                      </a:r>
                      <a:endParaRPr lang="es-MX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dirty="0" smtClean="0">
                          <a:solidFill>
                            <a:srgbClr val="00206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Ambos utilizan la expresión de “inteligencia emocional “ en sus textos.</a:t>
                      </a:r>
                      <a:endParaRPr lang="es-MX" dirty="0">
                        <a:solidFill>
                          <a:srgbClr val="00206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9341843"/>
                  </a:ext>
                </a:extLst>
              </a:tr>
              <a:tr h="1528384">
                <a:tc>
                  <a:txBody>
                    <a:bodyPr/>
                    <a:lstStyle/>
                    <a:p>
                      <a:r>
                        <a:rPr lang="es-MX" sz="18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1983</a:t>
                      </a:r>
                      <a:endParaRPr lang="es-MX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MX" sz="2000" b="1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Howard Gardner</a:t>
                      </a:r>
                      <a:endParaRPr lang="es-MX" sz="2000" b="1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s-MX" sz="1800" b="0" i="1" u="none" strike="noStrike" baseline="0" dirty="0" smtClean="0">
                          <a:solidFill>
                            <a:srgbClr val="002060"/>
                          </a:solidFill>
                          <a:latin typeface="FreeSerifItalic-Identity-H"/>
                        </a:rPr>
                        <a:t> Libro “Inteligencias múltiples: la teoría en la práctica” </a:t>
                      </a:r>
                    </a:p>
                    <a:p>
                      <a:pPr algn="l"/>
                      <a:r>
                        <a:rPr lang="es-MX" sz="1800" b="0" i="0" u="none" strike="noStrike" baseline="0" dirty="0" smtClean="0">
                          <a:solidFill>
                            <a:srgbClr val="002060"/>
                          </a:solidFill>
                          <a:latin typeface="FreeSerif-Identity-H"/>
                        </a:rPr>
                        <a:t>Los indicadores de inteligencia, como el cociente intelectual, no explican plenamente la capacidad cognitiva, porque no tienen en cuenta ni la “inteligencia interpersonal” ni la “inteligencia intrapersonal”</a:t>
                      </a:r>
                      <a:endParaRPr lang="es-MX" i="0" dirty="0">
                        <a:solidFill>
                          <a:srgbClr val="002060"/>
                        </a:solidFill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9713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106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rgbClr val="D957C6">
                <a:tint val="66000"/>
                <a:satMod val="160000"/>
              </a:srgbClr>
            </a:gs>
            <a:gs pos="50000">
              <a:srgbClr val="D957C6">
                <a:tint val="44500"/>
                <a:satMod val="160000"/>
              </a:srgbClr>
            </a:gs>
            <a:gs pos="100000">
              <a:srgbClr val="D957C6">
                <a:tint val="23500"/>
                <a:satMod val="160000"/>
              </a:srgbClr>
            </a:gs>
          </a:gsLst>
          <a:lin ang="2700000" scaled="1"/>
          <a:tileRect/>
        </a:gradFill>
        <a:ln w="57150">
          <a:noFill/>
        </a:ln>
      </a:spPr>
      <a:bodyPr rtlCol="0" anchor="ctr"/>
      <a:lstStyle>
        <a:defPPr algn="ctr">
          <a:defRPr sz="2800" b="1" dirty="0" smtClean="0">
            <a:solidFill>
              <a:srgbClr val="C00000"/>
            </a:solidFill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2241</TotalTime>
  <Words>3044</Words>
  <Application>Microsoft Office PowerPoint</Application>
  <PresentationFormat>Panorámica</PresentationFormat>
  <Paragraphs>270</Paragraphs>
  <Slides>42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12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42</vt:i4>
      </vt:variant>
    </vt:vector>
  </HeadingPairs>
  <TitlesOfParts>
    <vt:vector size="55" baseType="lpstr">
      <vt:lpstr>Arial</vt:lpstr>
      <vt:lpstr>Arial Black</vt:lpstr>
      <vt:lpstr>Arial Narrow</vt:lpstr>
      <vt:lpstr>Calibri</vt:lpstr>
      <vt:lpstr>Calibri Light</vt:lpstr>
      <vt:lpstr>CorporateA-Light</vt:lpstr>
      <vt:lpstr>DIN-Bold</vt:lpstr>
      <vt:lpstr>DIN-Medium</vt:lpstr>
      <vt:lpstr>FreeSerif-Identity-H</vt:lpstr>
      <vt:lpstr>FreeSerifItalic-Identity-H</vt:lpstr>
      <vt:lpstr>Times New Roman</vt:lpstr>
      <vt:lpstr>Wingdings</vt:lpstr>
      <vt:lpstr>Tema de Office</vt:lpstr>
      <vt:lpstr>     LA INTELIGENCIA EMOCIONAL EN LOS PROFESIONALES DE LA SALUD, UN RETO PARA LA FORMACIÓN ACADÉMICA</vt:lpstr>
      <vt:lpstr>Contenidos del curso</vt:lpstr>
      <vt:lpstr>Presentación de PowerPoint</vt:lpstr>
      <vt:lpstr>Presentación de PowerPoint</vt:lpstr>
      <vt:lpstr>Situación actual</vt:lpstr>
      <vt:lpstr>Presentación de PowerPoint</vt:lpstr>
      <vt:lpstr>Presentación de PowerPoint</vt:lpstr>
      <vt:lpstr>QUÉ ES UNA EMOCIÓN</vt:lpstr>
      <vt:lpstr>Antecedentes históricos de la I.E</vt:lpstr>
      <vt:lpstr>Antecedentes históricos de la I.E</vt:lpstr>
      <vt:lpstr>Elementos teóricos sobre la “inteligencia” y la “inteligencia emocional”</vt:lpstr>
      <vt:lpstr>Algunas teorías que han tratado de definir y evaluar la inteligencia. </vt:lpstr>
      <vt:lpstr>Conceptos de inteligencia interpersonal e intrapersonal</vt:lpstr>
      <vt:lpstr>TEORIA DE LA INTELIGENCIA EMOCIONAL</vt:lpstr>
      <vt:lpstr>INTELIGENCIA EMOCIONAL - I.A</vt:lpstr>
      <vt:lpstr>Definiciones de Inteligencia emocional</vt:lpstr>
      <vt:lpstr>Enfoque de Inteligencia emocional I.E . D.Goleman</vt:lpstr>
      <vt:lpstr>Arquitectura emocional del cerebro</vt:lpstr>
      <vt:lpstr>Arquitectura emocional del cerebro</vt:lpstr>
      <vt:lpstr>Estructuras del cerebro emocional</vt:lpstr>
      <vt:lpstr>Presentación de PowerPoint</vt:lpstr>
      <vt:lpstr>Cerebro pensante y cerebro emocional</vt:lpstr>
      <vt:lpstr>Presentación de PowerPoint</vt:lpstr>
      <vt:lpstr>Algunas hormonas de las emociones</vt:lpstr>
      <vt:lpstr>El autoconocimiento y la I.E</vt:lpstr>
      <vt:lpstr>La inteligencia emocional aplicada</vt:lpstr>
      <vt:lpstr>Habilidades sociales, emocionales y cognitivas de la inteligencia emocional en los profesionales de la salud</vt:lpstr>
      <vt:lpstr>¿En qué campos puede ser útil la IE en el ámbito de la Medicina ? </vt:lpstr>
      <vt:lpstr>Modelo de I.E de Mayer y Salovey</vt:lpstr>
      <vt:lpstr>El Modelo de Mayer y Salovey</vt:lpstr>
      <vt:lpstr>Habilidades que componen modelo de Mayer y Salovey.</vt:lpstr>
      <vt:lpstr>Habilidades que componen modelo de Mayer y Salovey.</vt:lpstr>
      <vt:lpstr>Habilidades que componen modelo de Mayer y Salovey.</vt:lpstr>
      <vt:lpstr>Habilidades que componen modelo de Mayer y Salovey.</vt:lpstr>
      <vt:lpstr>Evaluación de la Inteligencia emocional </vt:lpstr>
      <vt:lpstr>Algunos instrumentos para medir la I.E</vt:lpstr>
      <vt:lpstr>Cómo mejorar la inteligencia emocional.</vt:lpstr>
      <vt:lpstr>Presentación de PowerPoint</vt:lpstr>
      <vt:lpstr>Conclusión</vt:lpstr>
      <vt:lpstr>Bibliografía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LA INTELIGENCIA EMOCIONAL EN LOS PROFESIONALES DE LA SALUD, UN RETO PARA LA FORMACIÓN ACADÉMICA</dc:title>
  <dc:creator>Holguita</dc:creator>
  <cp:lastModifiedBy>Holguita</cp:lastModifiedBy>
  <cp:revision>112</cp:revision>
  <dcterms:created xsi:type="dcterms:W3CDTF">2023-08-26T16:34:21Z</dcterms:created>
  <dcterms:modified xsi:type="dcterms:W3CDTF">2023-08-31T23:59:40Z</dcterms:modified>
</cp:coreProperties>
</file>

<file path=docProps/thumbnail.jpeg>
</file>